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8" r:id="rId5"/>
    <p:sldId id="270" r:id="rId6"/>
    <p:sldId id="268" r:id="rId7"/>
    <p:sldId id="274" r:id="rId8"/>
    <p:sldId id="272" r:id="rId9"/>
    <p:sldId id="559" r:id="rId10"/>
    <p:sldId id="560" r:id="rId11"/>
    <p:sldId id="273" r:id="rId12"/>
    <p:sldId id="271" r:id="rId13"/>
    <p:sldId id="259" r:id="rId14"/>
    <p:sldId id="561" r:id="rId15"/>
    <p:sldId id="562" r:id="rId16"/>
    <p:sldId id="563" r:id="rId17"/>
    <p:sldId id="564" r:id="rId18"/>
    <p:sldId id="565" r:id="rId19"/>
    <p:sldId id="566" r:id="rId20"/>
    <p:sldId id="567" r:id="rId21"/>
    <p:sldId id="569" r:id="rId22"/>
    <p:sldId id="570" r:id="rId23"/>
    <p:sldId id="5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FF8"/>
    <a:srgbClr val="5470F2"/>
    <a:srgbClr val="41BF80"/>
    <a:srgbClr val="D43145"/>
    <a:srgbClr val="E5E8F1"/>
    <a:srgbClr val="DFE3E9"/>
    <a:srgbClr val="F4F8FB"/>
    <a:srgbClr val="EEF5FF"/>
    <a:srgbClr val="A022FF"/>
    <a:srgbClr val="C8D1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93"/>
    <p:restoredTop sz="68973"/>
  </p:normalViewPr>
  <p:slideViewPr>
    <p:cSldViewPr snapToGrid="0" snapToObjects="1">
      <p:cViewPr varScale="1">
        <p:scale>
          <a:sx n="80" d="100"/>
          <a:sy n="80" d="100"/>
        </p:scale>
        <p:origin x="28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1" d="100"/>
          <a:sy n="61" d="100"/>
        </p:scale>
        <p:origin x="245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5166C-7C95-C94F-BD4E-6EF8EB0E289B}"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05972-2E62-A143-83D6-1803C1AA2DBF}" type="slidenum">
              <a:rPr lang="en-US" smtClean="0"/>
              <a:t>‹#›</a:t>
            </a:fld>
            <a:endParaRPr lang="en-US"/>
          </a:p>
        </p:txBody>
      </p:sp>
    </p:spTree>
    <p:extLst>
      <p:ext uri="{BB962C8B-B14F-4D97-AF65-F5344CB8AC3E}">
        <p14:creationId xmlns:p14="http://schemas.microsoft.com/office/powerpoint/2010/main" val="343962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rgbClr val="FF0000"/>
                </a:solidFill>
                <a:effectLst/>
                <a:latin typeface="+mn-lt"/>
                <a:ea typeface="+mn-ea"/>
                <a:cs typeface="+mn-cs"/>
              </a:rPr>
              <a:t>The </a:t>
            </a:r>
            <a:r>
              <a:rPr lang="en-US" sz="1200" i="1" u="none" kern="1200" dirty="0">
                <a:solidFill>
                  <a:srgbClr val="FF0000"/>
                </a:solidFill>
                <a:effectLst/>
                <a:latin typeface="+mn-lt"/>
                <a:ea typeface="+mn-ea"/>
                <a:cs typeface="+mn-cs"/>
              </a:rPr>
              <a:t>hierarchy of income planning</a:t>
            </a:r>
            <a:r>
              <a:rPr lang="en-US" sz="1200" kern="1200" dirty="0">
                <a:solidFill>
                  <a:schemeClr val="tx1"/>
                </a:solidFill>
                <a:effectLst/>
                <a:latin typeface="+mn-lt"/>
                <a:ea typeface="+mn-ea"/>
                <a:cs typeface="+mn-cs"/>
              </a:rPr>
              <a:t>™ </a:t>
            </a:r>
            <a:r>
              <a:rPr lang="en-US" sz="1200" u="none" kern="1200" dirty="0">
                <a:solidFill>
                  <a:srgbClr val="FF0000"/>
                </a:solidFill>
                <a:effectLst/>
                <a:latin typeface="+mn-lt"/>
                <a:ea typeface="+mn-ea"/>
                <a:cs typeface="+mn-cs"/>
              </a:rPr>
              <a:t>is a methodology that mirrors Maslow‘s hierarchy of needs, where portfolio construction begins with the types of investments that provide predictable and probable streams of income to help meet the target income need.</a:t>
            </a:r>
            <a:br>
              <a:rPr lang="en-US" sz="1200" u="none" kern="1200" dirty="0">
                <a:solidFill>
                  <a:srgbClr val="FF0000"/>
                </a:solidFill>
                <a:effectLst/>
                <a:latin typeface="+mn-lt"/>
                <a:ea typeface="+mn-ea"/>
                <a:cs typeface="+mn-cs"/>
              </a:rPr>
            </a:br>
            <a:endParaRPr lang="en-US" sz="1200" u="none"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rgbClr val="FF0000"/>
                </a:solidFill>
                <a:effectLst/>
                <a:latin typeface="+mn-lt"/>
                <a:ea typeface="+mn-ea"/>
                <a:cs typeface="+mn-cs"/>
              </a:rPr>
              <a:t>This presentation has been designed to create awareness, as to the various risks we are likely to face in retirement, while also introducing fiduciary-based methods and tools that will help to provide a clear path as to the types of investments that may need to be leveraged in an effort to maximize planning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a:p>
            <a:endParaRPr lang="en-US" dirty="0"/>
          </a:p>
          <a:p>
            <a:endParaRPr lang="en-US" dirty="0"/>
          </a:p>
        </p:txBody>
      </p:sp>
      <p:sp>
        <p:nvSpPr>
          <p:cNvPr id="4" name="Slide Number Placeholder 3"/>
          <p:cNvSpPr>
            <a:spLocks noGrp="1"/>
          </p:cNvSpPr>
          <p:nvPr>
            <p:ph type="sldNum" sz="quarter" idx="5"/>
          </p:nvPr>
        </p:nvSpPr>
        <p:spPr/>
        <p:txBody>
          <a:bodyPr/>
          <a:lstStyle/>
          <a:p>
            <a:fld id="{A9F05972-2E62-A143-83D6-1803C1AA2DBF}" type="slidenum">
              <a:rPr lang="en-US" smtClean="0"/>
              <a:t>1</a:t>
            </a:fld>
            <a:endParaRPr lang="en-US"/>
          </a:p>
        </p:txBody>
      </p:sp>
    </p:spTree>
    <p:extLst>
      <p:ext uri="{BB962C8B-B14F-4D97-AF65-F5344CB8AC3E}">
        <p14:creationId xmlns:p14="http://schemas.microsoft.com/office/powerpoint/2010/main" val="147840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05972-2E62-A143-83D6-1803C1AA2DBF}" type="slidenum">
              <a:rPr lang="en-US" smtClean="0"/>
              <a:t>10</a:t>
            </a:fld>
            <a:endParaRPr lang="en-US"/>
          </a:p>
        </p:txBody>
      </p:sp>
    </p:spTree>
    <p:extLst>
      <p:ext uri="{BB962C8B-B14F-4D97-AF65-F5344CB8AC3E}">
        <p14:creationId xmlns:p14="http://schemas.microsoft.com/office/powerpoint/2010/main" val="1573071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05972-2E62-A143-83D6-1803C1AA2DBF}" type="slidenum">
              <a:rPr lang="en-US" smtClean="0"/>
              <a:t>11</a:t>
            </a:fld>
            <a:endParaRPr lang="en-US"/>
          </a:p>
        </p:txBody>
      </p:sp>
    </p:spTree>
    <p:extLst>
      <p:ext uri="{BB962C8B-B14F-4D97-AF65-F5344CB8AC3E}">
        <p14:creationId xmlns:p14="http://schemas.microsoft.com/office/powerpoint/2010/main" val="2116397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05972-2E62-A143-83D6-1803C1AA2DBF}" type="slidenum">
              <a:rPr lang="en-US" smtClean="0"/>
              <a:t>14</a:t>
            </a:fld>
            <a:endParaRPr lang="en-US"/>
          </a:p>
        </p:txBody>
      </p:sp>
    </p:spTree>
    <p:extLst>
      <p:ext uri="{BB962C8B-B14F-4D97-AF65-F5344CB8AC3E}">
        <p14:creationId xmlns:p14="http://schemas.microsoft.com/office/powerpoint/2010/main" val="1531791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05972-2E62-A143-83D6-1803C1AA2DBF}" type="slidenum">
              <a:rPr lang="en-US" smtClean="0"/>
              <a:t>16</a:t>
            </a:fld>
            <a:endParaRPr lang="en-US"/>
          </a:p>
        </p:txBody>
      </p:sp>
    </p:spTree>
    <p:extLst>
      <p:ext uri="{BB962C8B-B14F-4D97-AF65-F5344CB8AC3E}">
        <p14:creationId xmlns:p14="http://schemas.microsoft.com/office/powerpoint/2010/main" val="133776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05972-2E62-A143-83D6-1803C1AA2DBF}" type="slidenum">
              <a:rPr lang="en-US" smtClean="0"/>
              <a:t>17</a:t>
            </a:fld>
            <a:endParaRPr lang="en-US"/>
          </a:p>
        </p:txBody>
      </p:sp>
    </p:spTree>
    <p:extLst>
      <p:ext uri="{BB962C8B-B14F-4D97-AF65-F5344CB8AC3E}">
        <p14:creationId xmlns:p14="http://schemas.microsoft.com/office/powerpoint/2010/main" val="2601753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05972-2E62-A143-83D6-1803C1AA2DBF}" type="slidenum">
              <a:rPr lang="en-US" smtClean="0"/>
              <a:t>18</a:t>
            </a:fld>
            <a:endParaRPr lang="en-US"/>
          </a:p>
        </p:txBody>
      </p:sp>
    </p:spTree>
    <p:extLst>
      <p:ext uri="{BB962C8B-B14F-4D97-AF65-F5344CB8AC3E}">
        <p14:creationId xmlns:p14="http://schemas.microsoft.com/office/powerpoint/2010/main" val="3392700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05972-2E62-A143-83D6-1803C1AA2DBF}" type="slidenum">
              <a:rPr lang="en-US" smtClean="0"/>
              <a:t>19</a:t>
            </a:fld>
            <a:endParaRPr lang="en-US"/>
          </a:p>
        </p:txBody>
      </p:sp>
    </p:spTree>
    <p:extLst>
      <p:ext uri="{BB962C8B-B14F-4D97-AF65-F5344CB8AC3E}">
        <p14:creationId xmlns:p14="http://schemas.microsoft.com/office/powerpoint/2010/main" val="1315902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rgbClr val="FF0000"/>
                </a:solidFill>
                <a:effectLst/>
                <a:latin typeface="+mn-lt"/>
                <a:ea typeface="+mn-ea"/>
                <a:cs typeface="+mn-cs"/>
              </a:rPr>
              <a:t>The </a:t>
            </a:r>
            <a:r>
              <a:rPr lang="en-US" sz="1200" i="1" u="none" kern="1200" dirty="0">
                <a:solidFill>
                  <a:srgbClr val="FF0000"/>
                </a:solidFill>
                <a:effectLst/>
                <a:latin typeface="+mn-lt"/>
                <a:ea typeface="+mn-ea"/>
                <a:cs typeface="+mn-cs"/>
              </a:rPr>
              <a:t>hierarchy of income planning</a:t>
            </a:r>
            <a:r>
              <a:rPr lang="en-US" sz="1200" kern="1200" dirty="0">
                <a:solidFill>
                  <a:schemeClr val="tx1"/>
                </a:solidFill>
                <a:effectLst/>
                <a:latin typeface="+mn-lt"/>
                <a:ea typeface="+mn-ea"/>
                <a:cs typeface="+mn-cs"/>
              </a:rPr>
              <a:t>™ </a:t>
            </a:r>
            <a:r>
              <a:rPr lang="en-US" sz="1200" u="none" kern="1200" dirty="0">
                <a:solidFill>
                  <a:srgbClr val="FF0000"/>
                </a:solidFill>
                <a:effectLst/>
                <a:latin typeface="+mn-lt"/>
                <a:ea typeface="+mn-ea"/>
                <a:cs typeface="+mn-cs"/>
              </a:rPr>
              <a:t>is a methodology that mirrors Maslow‘s hierarchy of needs, where portfolio construction begins with the types of investments that provide predictable and probable streams of income to help meet the target income need.</a:t>
            </a:r>
            <a:br>
              <a:rPr lang="en-US" sz="1200" u="none" kern="1200" dirty="0">
                <a:solidFill>
                  <a:srgbClr val="FF0000"/>
                </a:solidFill>
                <a:effectLst/>
                <a:latin typeface="+mn-lt"/>
                <a:ea typeface="+mn-ea"/>
                <a:cs typeface="+mn-cs"/>
              </a:rPr>
            </a:br>
            <a:endParaRPr lang="en-US" sz="1200" u="none"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rgbClr val="FF0000"/>
                </a:solidFill>
                <a:effectLst/>
                <a:latin typeface="+mn-lt"/>
                <a:ea typeface="+mn-ea"/>
                <a:cs typeface="+mn-cs"/>
              </a:rPr>
              <a:t>This presentation has been designed to create awareness, as to the various risks we are likely to face in retirement, while also introducing fiduciary-based methods and tools that will help to provide a clear path as to the types of investments that may need to be leveraged in an effort to maximize planning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a:p>
            <a:endParaRPr lang="en-US" dirty="0"/>
          </a:p>
          <a:p>
            <a:endParaRPr lang="en-US" dirty="0"/>
          </a:p>
        </p:txBody>
      </p:sp>
      <p:sp>
        <p:nvSpPr>
          <p:cNvPr id="4" name="Slide Number Placeholder 3"/>
          <p:cNvSpPr>
            <a:spLocks noGrp="1"/>
          </p:cNvSpPr>
          <p:nvPr>
            <p:ph type="sldNum" sz="quarter" idx="5"/>
          </p:nvPr>
        </p:nvSpPr>
        <p:spPr/>
        <p:txBody>
          <a:bodyPr/>
          <a:lstStyle/>
          <a:p>
            <a:fld id="{A9F05972-2E62-A143-83D6-1803C1AA2DBF}" type="slidenum">
              <a:rPr lang="en-US" smtClean="0"/>
              <a:t>20</a:t>
            </a:fld>
            <a:endParaRPr lang="en-US"/>
          </a:p>
        </p:txBody>
      </p:sp>
    </p:spTree>
    <p:extLst>
      <p:ext uri="{BB962C8B-B14F-4D97-AF65-F5344CB8AC3E}">
        <p14:creationId xmlns:p14="http://schemas.microsoft.com/office/powerpoint/2010/main" val="76937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start by introducing various risks he will face in retirement including inflation taxes longevity and sequence of returns.</a:t>
            </a:r>
            <a:br>
              <a:rPr lang="en-US" sz="1200" kern="1200" dirty="0">
                <a:solidFill>
                  <a:schemeClr val="tx1"/>
                </a:solidFill>
                <a:effectLst/>
                <a:latin typeface="+mn-lt"/>
                <a:ea typeface="+mn-ea"/>
                <a:cs typeface="+mn-cs"/>
              </a:rPr>
            </a:br>
            <a:endParaRPr lang="en-US" strike="sngStrike" dirty="0"/>
          </a:p>
          <a:p>
            <a:endParaRPr lang="en-US" strike="sngStrike" dirty="0"/>
          </a:p>
          <a:p>
            <a:endParaRPr lang="en-US" strike="sngStrike" dirty="0"/>
          </a:p>
          <a:p>
            <a:endParaRPr lang="en-US" strike="sngStrike" dirty="0"/>
          </a:p>
          <a:p>
            <a:endParaRPr lang="en-US" strike="sngStrike" dirty="0"/>
          </a:p>
          <a:p>
            <a:endParaRPr lang="en-US" strike="sngStrike" dirty="0"/>
          </a:p>
          <a:p>
            <a:endParaRPr lang="en-US" dirty="0"/>
          </a:p>
        </p:txBody>
      </p:sp>
      <p:sp>
        <p:nvSpPr>
          <p:cNvPr id="4" name="Slide Number Placeholder 3"/>
          <p:cNvSpPr>
            <a:spLocks noGrp="1"/>
          </p:cNvSpPr>
          <p:nvPr>
            <p:ph type="sldNum" sz="quarter" idx="5"/>
          </p:nvPr>
        </p:nvSpPr>
        <p:spPr/>
        <p:txBody>
          <a:bodyPr/>
          <a:lstStyle/>
          <a:p>
            <a:fld id="{A9F05972-2E62-A143-83D6-1803C1AA2DBF}" type="slidenum">
              <a:rPr lang="en-US" smtClean="0"/>
              <a:t>2</a:t>
            </a:fld>
            <a:endParaRPr lang="en-US"/>
          </a:p>
        </p:txBody>
      </p:sp>
    </p:spTree>
    <p:extLst>
      <p:ext uri="{BB962C8B-B14F-4D97-AF65-F5344CB8AC3E}">
        <p14:creationId xmlns:p14="http://schemas.microsoft.com/office/powerpoint/2010/main" val="206847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First, inflation risk is commonly defined as the rise in prices for goods and services over time. The average annual inflation rate since 1926 was around 3%, though currently, inflation is hovering around 2%. Investors often don’t understand the damage inflation can do over long periods of time. This may be because the annual average seems relatively low. Over a long-time horizons such as a 30-year retirement however an annual increase in prices of 3% can have a tremendous impact on investors financial situation. This graph demonstrates that $100,000 of income today will only be worth $85,873 in as little as five years, or roughly 14% less than today. Over the course of a typical 30-year retirement income will be reduced by nearly 60% to $40,101. To make matters worse, medical expenses which can be a considerable factor for retirees, are rising faster than the average inflation rate. A recent estimate from </a:t>
            </a:r>
            <a:r>
              <a:rPr lang="en-US" sz="1200" kern="1200" dirty="0" err="1">
                <a:solidFill>
                  <a:schemeClr val="tx1"/>
                </a:solidFill>
                <a:effectLst/>
                <a:latin typeface="+mn-lt"/>
                <a:ea typeface="+mn-ea"/>
                <a:cs typeface="+mn-cs"/>
              </a:rPr>
              <a:t>Aloith</a:t>
            </a:r>
            <a:r>
              <a:rPr lang="en-US" sz="1200" kern="1200" dirty="0">
                <a:solidFill>
                  <a:schemeClr val="tx1"/>
                </a:solidFill>
                <a:effectLst/>
                <a:latin typeface="+mn-lt"/>
                <a:ea typeface="+mn-ea"/>
                <a:cs typeface="+mn-cs"/>
              </a:rPr>
              <a:t> Foundation suggest that medical care experienced an average inflation rate of 3.38% per year from 2000 to 2019 compared to the overall inflation rate of 2.06 during that same period.</a:t>
            </a:r>
          </a:p>
          <a:p>
            <a:pPr eaLnBrk="1" hangingPunct="1">
              <a:spcBef>
                <a:spcPct val="0"/>
              </a:spcBef>
            </a:pPr>
            <a:endParaRPr lang="en-US" b="1" strike="sngStrike" dirty="0">
              <a:latin typeface="Arial" charset="0"/>
            </a:endParaRPr>
          </a:p>
          <a:p>
            <a:pPr eaLnBrk="1" hangingPunct="1">
              <a:spcBef>
                <a:spcPct val="0"/>
              </a:spcBef>
            </a:pPr>
            <a:endParaRPr lang="en-US" b="1" strike="sngStrike" dirty="0">
              <a:latin typeface="Arial" charset="0"/>
            </a:endParaRPr>
          </a:p>
          <a:p>
            <a:pPr eaLnBrk="1" hangingPunct="1"/>
            <a:endParaRPr lang="en-US" dirty="0">
              <a:latin typeface="Times" charset="0"/>
            </a:endParaRPr>
          </a:p>
          <a:p>
            <a:endParaRPr lang="en-US" dirty="0"/>
          </a:p>
        </p:txBody>
      </p:sp>
      <p:sp>
        <p:nvSpPr>
          <p:cNvPr id="4" name="Slide Number Placeholder 3"/>
          <p:cNvSpPr>
            <a:spLocks noGrp="1"/>
          </p:cNvSpPr>
          <p:nvPr>
            <p:ph type="sldNum" sz="quarter" idx="5"/>
          </p:nvPr>
        </p:nvSpPr>
        <p:spPr/>
        <p:txBody>
          <a:bodyPr/>
          <a:lstStyle/>
          <a:p>
            <a:fld id="{A9F05972-2E62-A143-83D6-1803C1AA2DBF}" type="slidenum">
              <a:rPr lang="en-US" smtClean="0"/>
              <a:t>3</a:t>
            </a:fld>
            <a:endParaRPr lang="en-US"/>
          </a:p>
        </p:txBody>
      </p:sp>
    </p:spTree>
    <p:extLst>
      <p:ext uri="{BB962C8B-B14F-4D97-AF65-F5344CB8AC3E}">
        <p14:creationId xmlns:p14="http://schemas.microsoft.com/office/powerpoint/2010/main" val="368026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Tax risk is another factor that erodes the dollar. There are three types of taxes we will be reviewing today. First, and most commonly, is ordinary income. This is the rate at which the majority of your income, including salaries, commissions, bonuses and certain interest income, is taxed. Your ordinary income tax rate is determined by a progressive scale where higher earners pay more.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Second, is capital Gaines, which is the rate at that most investment income is taxed. Dividends and the profit from the sale of securities are taxed as capital gains. For securities held for more than 12 months before being sold and for qualified dividends, a preferential rate is applied. Securities sold prior to being held for 12 months and ordinary dividends, are taxed at the ordinary income rate. The preferential rate is based on your income level. For example, some individuals with lower income may pay no tax, where higher income earners may pay as much as 20%. Finally, estate taxes are levied on the assets of a deceased person. This tax is assessed when the deceased persons of state passes to his or her heirs. This typically only applies to large estates that exceed the annual estate tax exemption. </a:t>
            </a:r>
            <a:endParaRPr lang="en-US" strike="noStrike" baseline="0" dirty="0"/>
          </a:p>
        </p:txBody>
      </p:sp>
      <p:sp>
        <p:nvSpPr>
          <p:cNvPr id="4" name="Slide Number Placeholder 3"/>
          <p:cNvSpPr>
            <a:spLocks noGrp="1"/>
          </p:cNvSpPr>
          <p:nvPr>
            <p:ph type="sldNum" sz="quarter" idx="5"/>
          </p:nvPr>
        </p:nvSpPr>
        <p:spPr/>
        <p:txBody>
          <a:bodyPr/>
          <a:lstStyle/>
          <a:p>
            <a:fld id="{A9F05972-2E62-A143-83D6-1803C1AA2DBF}" type="slidenum">
              <a:rPr lang="en-US" smtClean="0"/>
              <a:t>4</a:t>
            </a:fld>
            <a:endParaRPr lang="en-US"/>
          </a:p>
        </p:txBody>
      </p:sp>
    </p:spTree>
    <p:extLst>
      <p:ext uri="{BB962C8B-B14F-4D97-AF65-F5344CB8AC3E}">
        <p14:creationId xmlns:p14="http://schemas.microsoft.com/office/powerpoint/2010/main" val="156156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a:latin typeface="Arial" charset="0"/>
              </a:rPr>
              <a:t>Longevity</a:t>
            </a:r>
            <a:r>
              <a:rPr lang="en-US" b="1" baseline="0" dirty="0">
                <a:latin typeface="Arial" charset="0"/>
              </a:rPr>
              <a:t> Risk is more common now than ever before due to longer life expectancies. </a:t>
            </a:r>
            <a:r>
              <a:rPr lang="en-US" b="1" dirty="0">
                <a:latin typeface="Arial" charset="0"/>
              </a:rPr>
              <a:t>Retirees should Plan for a long retirement.</a:t>
            </a:r>
          </a:p>
          <a:p>
            <a:pPr eaLnBrk="1" hangingPunct="1">
              <a:spcBef>
                <a:spcPct val="0"/>
              </a:spcBef>
            </a:pPr>
            <a:endParaRPr lang="en-US" dirty="0">
              <a:latin typeface="Times" charset="0"/>
            </a:endParaRPr>
          </a:p>
          <a:p>
            <a:pPr eaLnBrk="1" hangingPunct="1">
              <a:spcBef>
                <a:spcPct val="0"/>
              </a:spcBef>
            </a:pPr>
            <a:r>
              <a:rPr lang="en-US" sz="1200" kern="1200" dirty="0">
                <a:solidFill>
                  <a:schemeClr val="tx1"/>
                </a:solidFill>
                <a:effectLst/>
                <a:latin typeface="+mn-lt"/>
                <a:ea typeface="+mn-ea"/>
                <a:cs typeface="+mn-cs"/>
              </a:rPr>
              <a:t>Longevity risk is more common now than ever before due to longer life expectancy is. Retirees should plan for a long retirement. Longevity risk is the possibility that a person will outlive his or her retirement savings. Chances are, people are going to live longer than they think. Well living longer is a good thing, it compose some challenging financial issues in retirement. Longevity risk is perhaps one of the biggest risks that investors will face, as they enter retirement. Accounting for longevity risk and retirement planning is more important than ever because people today living significantly longer than prior generations due to advances in medicine, diet, and technology. This risk is compounded by medical and healthcare expenses that are rising considerably faster than the rate of inflation, as previously discussed. Most people underestimate how long they are likely to live. Too often, people base their financial planning upon their life expectancy, which is the average age at which someone is expected to die. In the United States, the median life expectancy of a 65-year-old man and woman is 85 and 88, respectively. What people do not always realize is that this is the median. Half of the population will live longer, often much longer than their life expectancy. </a:t>
            </a:r>
          </a:p>
          <a:p>
            <a:pPr eaLnBrk="1" hangingPunct="1">
              <a:spcBef>
                <a:spcPct val="0"/>
              </a:spcBef>
            </a:pPr>
            <a:endParaRPr lang="en-US" sz="1200" kern="1200" dirty="0">
              <a:solidFill>
                <a:schemeClr val="tx1"/>
              </a:solidFill>
              <a:effectLst/>
              <a:latin typeface="+mn-lt"/>
              <a:ea typeface="+mn-ea"/>
              <a:cs typeface="+mn-cs"/>
            </a:endParaRPr>
          </a:p>
          <a:p>
            <a:pPr eaLnBrk="1" hangingPunct="1">
              <a:spcBef>
                <a:spcPct val="0"/>
              </a:spcBef>
            </a:pPr>
            <a:r>
              <a:rPr lang="en-US" sz="1200" kern="1200" dirty="0">
                <a:solidFill>
                  <a:schemeClr val="tx1"/>
                </a:solidFill>
                <a:effectLst/>
                <a:latin typeface="+mn-lt"/>
                <a:ea typeface="+mn-ea"/>
                <a:cs typeface="+mn-cs"/>
              </a:rPr>
              <a:t>The image above illustrates the probabilities of a 65-year-old living to various ages. For example, there is a 25% chance that a 65-year-old man will live most people underestimate how long they are likely to live. Too often, people based their financial planning upon their life expectancy, which is the average age at which someone is expected to die. In the United States, the median life expectancy of a 65-year-old man and woman is 85 and 88, respectively. What people do not always realize is that this is the median. Half of the population will live longer, often much longer than their life expectancy. The image above illustrates the probabilities of a 65-year-old living to various ages. For example, there is a 25% chance that a 65-year-old man will Live to age 91, a 65-year-old woman to age 93, or at least one spouse of a 65-year-old couple to age 96. Retirees should plan for a long retirement, perhaps as long as 30 years. If retirees' financial plans assume, they live only to the median life expectancy, they run a greater risk of depleting the retirement savings. There are a couple additional reasons to use conservative mortality assumptions. </a:t>
            </a:r>
            <a:br>
              <a:rPr lang="en-US" sz="1200" kern="1200" dirty="0">
                <a:solidFill>
                  <a:schemeClr val="tx1"/>
                </a:solidFill>
                <a:effectLst/>
                <a:latin typeface="+mn-lt"/>
                <a:ea typeface="+mn-ea"/>
                <a:cs typeface="+mn-cs"/>
              </a:rPr>
            </a:br>
            <a:endParaRPr lang="en-US" dirty="0">
              <a:latin typeface="Times" charset="0"/>
            </a:endParaRPr>
          </a:p>
        </p:txBody>
      </p:sp>
      <p:sp>
        <p:nvSpPr>
          <p:cNvPr id="4" name="Slide Number Placeholder 3"/>
          <p:cNvSpPr>
            <a:spLocks noGrp="1"/>
          </p:cNvSpPr>
          <p:nvPr>
            <p:ph type="sldNum" sz="quarter" idx="5"/>
          </p:nvPr>
        </p:nvSpPr>
        <p:spPr/>
        <p:txBody>
          <a:bodyPr/>
          <a:lstStyle/>
          <a:p>
            <a:fld id="{A9F05972-2E62-A143-83D6-1803C1AA2DBF}" type="slidenum">
              <a:rPr lang="en-US" smtClean="0"/>
              <a:t>5</a:t>
            </a:fld>
            <a:endParaRPr lang="en-US"/>
          </a:p>
        </p:txBody>
      </p:sp>
    </p:spTree>
    <p:extLst>
      <p:ext uri="{BB962C8B-B14F-4D97-AF65-F5344CB8AC3E}">
        <p14:creationId xmlns:p14="http://schemas.microsoft.com/office/powerpoint/2010/main" val="1566281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i="1" strike="noStrike" dirty="0">
                <a:solidFill>
                  <a:srgbClr val="FF0000"/>
                </a:solidFill>
                <a:latin typeface="Arial" charset="0"/>
              </a:rPr>
              <a:t>What if the market doesn’t work out your way. The obvious goal is to have your money live</a:t>
            </a:r>
            <a:r>
              <a:rPr lang="en-US" b="1" i="1" strike="noStrike" baseline="0" dirty="0">
                <a:solidFill>
                  <a:srgbClr val="FF0000"/>
                </a:solidFill>
                <a:latin typeface="Arial" charset="0"/>
              </a:rPr>
              <a:t> longer than you.</a:t>
            </a:r>
            <a:endParaRPr lang="en-US" b="1" i="1" u="sng" strike="noStrike" dirty="0">
              <a:solidFill>
                <a:srgbClr val="FF0000"/>
              </a:solidFill>
              <a:latin typeface="Arial" charset="0"/>
            </a:endParaRPr>
          </a:p>
          <a:p>
            <a:pPr eaLnBrk="1" hangingPunct="1">
              <a:spcBef>
                <a:spcPct val="0"/>
              </a:spcBef>
            </a:pPr>
            <a:endParaRPr lang="en-US" b="1" dirty="0">
              <a:latin typeface="Arial" charset="0"/>
            </a:endParaRPr>
          </a:p>
          <a:p>
            <a:pPr eaLnBrk="1" hangingPunct="1">
              <a:spcBef>
                <a:spcPct val="0"/>
              </a:spcBef>
            </a:pPr>
            <a:r>
              <a:rPr lang="en-US" b="1" dirty="0">
                <a:latin typeface="Arial" charset="0"/>
              </a:rPr>
              <a:t>Well… the market’s Sequence of returns can significantly affect your retirement and presents one more layer of risk when it comes</a:t>
            </a:r>
            <a:r>
              <a:rPr lang="en-US" b="1" baseline="0" dirty="0">
                <a:latin typeface="Arial" charset="0"/>
              </a:rPr>
              <a:t> to retirement income planning.</a:t>
            </a:r>
          </a:p>
          <a:p>
            <a:pPr eaLnBrk="1" hangingPunct="1">
              <a:spcBef>
                <a:spcPct val="0"/>
              </a:spcBef>
            </a:pPr>
            <a:endParaRPr lang="en-US" b="1" dirty="0">
              <a:latin typeface="Arial" charset="0"/>
            </a:endParaRPr>
          </a:p>
          <a:p>
            <a:r>
              <a:rPr lang="en-US" sz="1200" kern="1200" dirty="0">
                <a:solidFill>
                  <a:schemeClr val="tx1"/>
                </a:solidFill>
                <a:effectLst/>
                <a:latin typeface="+mn-lt"/>
                <a:ea typeface="+mn-ea"/>
                <a:cs typeface="+mn-cs"/>
              </a:rPr>
              <a:t>Sequence of returns risk addresses the possibility of the market not working out your way while in retirement. The obvious goal is to have your money live longer than you. Well, the markets sequence of returns can significantly affect your retirement and presents one more layer of risk when it comes to income planning. The point in time that a person chooses to retire can affect the ability of his or her portfolio to last throughout retirement.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image above demonstrates this by showing how the sequence of market returns affects how much a portfolio can grow while sustaining needed with drawls in retirement. Both images look at a hypothetical 50% stock /50% bond portfolio with an initial value of $500,000 and assumes an inflation adjusted annual withdrawal rate of 5%. The image on the left assumes a person retired on January 1, 1973 (right before a bear market) and began making monthly withdrawals in January 1973. The result was that the portfolio ran out of money by August 1994.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image on the right illustrates a hypothetical case where the historical returns occurred in reverse chronological order. The returns from 1994 occurred before the returns of 1993, etc., with returns from 1973 occurring last. By reversing the sequence of returns, the portfolio experienced higher returns in in the early years and low returns in the later years. As a result, the portfolio increased substantially over time, more than tripling in value, despite the ongoing 5% withdrawals. This hypothetical example highlights that in early years of retirement, portfolio values eroded by a bear market and withdrawals simultaneously, may not be able to rebuild well, even if good returns are experienced in later years. This is relevant because people who retired right before or during the bear market of the early 2000’s experienced large declines in portfolio values early in retirement. The same reasoning applies to the 2007 through 2009 recession. Unfortunately, no one can predict what the market might do in the critical years of their retirement. This is why it is particularly important in early years to manage this risk with technology that can determine the optimal asset allocation and withdrawal rates so your portfolio will last longer than you. </a:t>
            </a:r>
          </a:p>
          <a:p>
            <a:pPr eaLnBrk="1" hangingPunct="1">
              <a:spcBef>
                <a:spcPct val="0"/>
              </a:spcBef>
            </a:pPr>
            <a:endParaRPr lang="en-US" b="1" dirty="0">
              <a:latin typeface="Arial" charset="0"/>
            </a:endParaRPr>
          </a:p>
          <a:p>
            <a:pPr eaLnBrk="1" hangingPunct="1">
              <a:spcBef>
                <a:spcPct val="0"/>
              </a:spcBef>
            </a:pPr>
            <a:endParaRPr lang="en-US" b="1" dirty="0">
              <a:latin typeface="Arial" charset="0"/>
            </a:endParaRPr>
          </a:p>
          <a:p>
            <a:pPr eaLnBrk="1" hangingPunct="1"/>
            <a:r>
              <a:rPr lang="en-US" b="1" dirty="0">
                <a:latin typeface="Times" charset="0"/>
              </a:rPr>
              <a:t>About the data</a:t>
            </a:r>
          </a:p>
          <a:p>
            <a:pPr eaLnBrk="1" hangingPunct="1">
              <a:spcBef>
                <a:spcPct val="0"/>
              </a:spcBef>
            </a:pPr>
            <a:r>
              <a:rPr lang="en-US" dirty="0">
                <a:latin typeface="Times" charset="0"/>
              </a:rPr>
              <a:t>Stocks in this example are represented by the Standard &amp; Poor’s 90 index from 1926 through February 1957 and the S&amp;P 500</a:t>
            </a:r>
            <a:r>
              <a:rPr lang="en-US" baseline="30000" dirty="0">
                <a:latin typeface="Times" charset="0"/>
              </a:rPr>
              <a:t>®</a:t>
            </a:r>
            <a:r>
              <a:rPr lang="en-US" dirty="0">
                <a:latin typeface="Times" charset="0"/>
              </a:rPr>
              <a:t> index thereafter, which is an unmanaged group of securities and considered to be representative of the U.S. stock market in general. Bonds are represented by the five-year U.S. government bond and inflation by the Consumer Price Index. Each monthly withdrawal is adjusted for inflation.</a:t>
            </a:r>
            <a:r>
              <a:rPr lang="en-US" b="1" dirty="0">
                <a:latin typeface="Arial" charset="0"/>
              </a:rPr>
              <a:t> </a:t>
            </a:r>
            <a:r>
              <a:rPr lang="en-US" dirty="0">
                <a:latin typeface="Times" charset="0"/>
              </a:rPr>
              <a:t>An investment cannot be made directly in an index. </a:t>
            </a:r>
            <a:endParaRPr lang="en-US" b="1" dirty="0">
              <a:latin typeface="Arial" charset="0"/>
            </a:endParaRPr>
          </a:p>
        </p:txBody>
      </p:sp>
      <p:sp>
        <p:nvSpPr>
          <p:cNvPr id="4" name="Slide Number Placeholder 3"/>
          <p:cNvSpPr>
            <a:spLocks noGrp="1"/>
          </p:cNvSpPr>
          <p:nvPr>
            <p:ph type="sldNum" sz="quarter" idx="5"/>
          </p:nvPr>
        </p:nvSpPr>
        <p:spPr/>
        <p:txBody>
          <a:bodyPr/>
          <a:lstStyle/>
          <a:p>
            <a:fld id="{A9F05972-2E62-A143-83D6-1803C1AA2DBF}" type="slidenum">
              <a:rPr lang="en-US" smtClean="0"/>
              <a:t>6</a:t>
            </a:fld>
            <a:endParaRPr lang="en-US"/>
          </a:p>
        </p:txBody>
      </p:sp>
    </p:spTree>
    <p:extLst>
      <p:ext uri="{BB962C8B-B14F-4D97-AF65-F5344CB8AC3E}">
        <p14:creationId xmlns:p14="http://schemas.microsoft.com/office/powerpoint/2010/main" val="3802801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step in constructing solutions that will help to build reliability in your retirement income plan, is to Match your expenses with potential income sources. Your retirement income and expenses each have unique characteristics. Essential expenses need to be funded by two types on income sources: </a:t>
            </a:r>
            <a:r>
              <a:rPr lang="en-US" sz="1200" b="1" kern="1200" dirty="0">
                <a:solidFill>
                  <a:schemeClr val="tx1"/>
                </a:solidFill>
                <a:effectLst/>
                <a:latin typeface="+mn-lt"/>
                <a:ea typeface="+mn-ea"/>
                <a:cs typeface="+mn-cs"/>
              </a:rPr>
              <a:t>Protected income </a:t>
            </a:r>
            <a:r>
              <a:rPr lang="en-US" sz="1200" kern="1200" dirty="0">
                <a:solidFill>
                  <a:schemeClr val="tx1"/>
                </a:solidFill>
                <a:effectLst/>
                <a:latin typeface="+mn-lt"/>
                <a:ea typeface="+mn-ea"/>
                <a:cs typeface="+mn-cs"/>
              </a:rPr>
              <a:t>sources, such as: Social Security, pensions and guaranteed income annuities and </a:t>
            </a:r>
            <a:r>
              <a:rPr lang="en-US" sz="1200" b="1" kern="1200" dirty="0">
                <a:solidFill>
                  <a:schemeClr val="tx1"/>
                </a:solidFill>
                <a:effectLst/>
                <a:latin typeface="+mn-lt"/>
                <a:ea typeface="+mn-ea"/>
                <a:cs typeface="+mn-cs"/>
              </a:rPr>
              <a:t>Probable Income </a:t>
            </a:r>
            <a:r>
              <a:rPr lang="en-US" sz="1200" kern="1200" dirty="0">
                <a:solidFill>
                  <a:schemeClr val="tx1"/>
                </a:solidFill>
                <a:effectLst/>
                <a:latin typeface="+mn-lt"/>
                <a:ea typeface="+mn-ea"/>
                <a:cs typeface="+mn-cs"/>
              </a:rPr>
              <a:t>sources such as: cash, cash equivalents and fixed income investments. </a:t>
            </a:r>
          </a:p>
          <a:p>
            <a:r>
              <a:rPr lang="en-US" sz="1200" kern="1200" dirty="0">
                <a:solidFill>
                  <a:schemeClr val="tx1"/>
                </a:solidFill>
                <a:effectLst/>
                <a:latin typeface="+mn-lt"/>
                <a:ea typeface="+mn-ea"/>
                <a:cs typeface="+mn-cs"/>
              </a:rPr>
              <a:t>Finally, </a:t>
            </a:r>
            <a:r>
              <a:rPr lang="en-US" sz="1200" b="1" kern="1200" dirty="0">
                <a:solidFill>
                  <a:schemeClr val="tx1"/>
                </a:solidFill>
                <a:effectLst/>
                <a:latin typeface="+mn-lt"/>
                <a:ea typeface="+mn-ea"/>
                <a:cs typeface="+mn-cs"/>
              </a:rPr>
              <a:t>discretionary expenses </a:t>
            </a:r>
            <a:r>
              <a:rPr lang="en-US" sz="1200" kern="1200" dirty="0">
                <a:solidFill>
                  <a:schemeClr val="tx1"/>
                </a:solidFill>
                <a:effectLst/>
                <a:latin typeface="+mn-lt"/>
                <a:ea typeface="+mn-ea"/>
                <a:cs typeface="+mn-cs"/>
              </a:rPr>
              <a:t>such as hobbies and travel are also impacted by inflation, but you have the flexibility to adjust your spending more easily than you can with your essential living expenses. For this reason, higher risk or longer-term investments such as stocks, alternatives or annuities without guaranteed income riders can be used as the primary funding source, since these expenses aren’t necessary to keep you retired. </a:t>
            </a:r>
          </a:p>
          <a:p>
            <a:pPr>
              <a:spcAft>
                <a:spcPts val="600"/>
              </a:spcAft>
            </a:pPr>
            <a:endParaRPr lang="en-US" b="1" dirty="0">
              <a:latin typeface="Times" charset="0"/>
            </a:endParaRPr>
          </a:p>
          <a:p>
            <a:pPr>
              <a:spcAft>
                <a:spcPts val="600"/>
              </a:spcAft>
            </a:pPr>
            <a:r>
              <a:rPr lang="en-US" b="1" dirty="0">
                <a:latin typeface="Times" charset="0"/>
              </a:rPr>
              <a:t>Transition:</a:t>
            </a:r>
            <a:r>
              <a:rPr lang="en-US" dirty="0">
                <a:latin typeface="Times" charset="0"/>
              </a:rPr>
              <a:t> Now that we have learned about the building blocks of a retirement income strategy, let’s look at how we might develop your own strategy.</a:t>
            </a:r>
          </a:p>
          <a:p>
            <a:endParaRPr lang="en-US" dirty="0"/>
          </a:p>
        </p:txBody>
      </p:sp>
      <p:sp>
        <p:nvSpPr>
          <p:cNvPr id="4" name="Slide Number Placeholder 3"/>
          <p:cNvSpPr>
            <a:spLocks noGrp="1"/>
          </p:cNvSpPr>
          <p:nvPr>
            <p:ph type="sldNum" sz="quarter" idx="5"/>
          </p:nvPr>
        </p:nvSpPr>
        <p:spPr/>
        <p:txBody>
          <a:bodyPr/>
          <a:lstStyle/>
          <a:p>
            <a:fld id="{A9F05972-2E62-A143-83D6-1803C1AA2DBF}" type="slidenum">
              <a:rPr lang="en-US" smtClean="0"/>
              <a:t>7</a:t>
            </a:fld>
            <a:endParaRPr lang="en-US"/>
          </a:p>
        </p:txBody>
      </p:sp>
    </p:spTree>
    <p:extLst>
      <p:ext uri="{BB962C8B-B14F-4D97-AF65-F5344CB8AC3E}">
        <p14:creationId xmlns:p14="http://schemas.microsoft.com/office/powerpoint/2010/main" val="367647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hierarchy of income planning</a:t>
            </a:r>
            <a:r>
              <a:rPr lang="en-US" sz="1200" kern="1200" dirty="0">
                <a:solidFill>
                  <a:schemeClr val="tx1"/>
                </a:solidFill>
                <a:effectLst/>
                <a:latin typeface="+mn-lt"/>
                <a:ea typeface="+mn-ea"/>
                <a:cs typeface="+mn-cs"/>
              </a:rPr>
              <a:t>™ is a methodology that mirrors Maslow‘s hierarchy of needs, as it addresses the importance of matching protected and probable income sources to fixed and rising expenses essential to keeping your retired.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this planning method simplifies and accurately aligns various asset values into three buckets, each of which plays a role in retirement income planning.</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mentioned previously, the lower two buckets cover fixed and rising expenses to meet your needs and wants, to provide for a comfortable retirement, while top bucket will help provide long-term growth.</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9F05972-2E62-A143-83D6-1803C1AA2DBF}" type="slidenum">
              <a:rPr lang="en-US" smtClean="0"/>
              <a:t>8</a:t>
            </a:fld>
            <a:endParaRPr lang="en-US"/>
          </a:p>
        </p:txBody>
      </p:sp>
    </p:spTree>
    <p:extLst>
      <p:ext uri="{BB962C8B-B14F-4D97-AF65-F5344CB8AC3E}">
        <p14:creationId xmlns:p14="http://schemas.microsoft.com/office/powerpoint/2010/main" val="68366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bottom bucket represents low risk/short term investments such as cash, cash equivalents and fixed income investments. We refer to these types of investments as probable income sources, as they carry low to no risk and serve to provide a flexible income solution.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middle bucket is perhaps the most important income source during retirement, as it represents pensions, Social Security and guaranteed income investments.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the decrease in pension values historically provided by employers, there is commonly a security gap found in the guaranteed income section of many plans. However, today there are many guaranteed income producing tools that can close that gap, such as annuities that can provide level or rising guaranteed income over your lifetime.</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once the lower two buckets have been fully funded, remaining assets can float to the top bucket that will help provide long-term growth that can be used as an inflation hedge or discretionary spending.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summary, Investments that provide more stable and or flexible RETIREMENT INCOME are found at the bottom two sections of the pyramid of risk and include investments that provide probable or flexible lifetime income such as: cash, cash alternatives and fixed income, and predictable lifetime income sources such as pensions, Social Security, stable real estate and guaranteed income annuities.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Longer-term/high-risk investments such as: stocks, mutual funds, annuities without income riders and REIT’s are found at the top. Remaining values are then left to your heirs. </a:t>
            </a:r>
          </a:p>
          <a:p>
            <a:endParaRPr lang="en-US" dirty="0"/>
          </a:p>
        </p:txBody>
      </p:sp>
      <p:sp>
        <p:nvSpPr>
          <p:cNvPr id="4" name="Slide Number Placeholder 3"/>
          <p:cNvSpPr>
            <a:spLocks noGrp="1"/>
          </p:cNvSpPr>
          <p:nvPr>
            <p:ph type="sldNum" sz="quarter" idx="5"/>
          </p:nvPr>
        </p:nvSpPr>
        <p:spPr/>
        <p:txBody>
          <a:bodyPr/>
          <a:lstStyle/>
          <a:p>
            <a:fld id="{A9F05972-2E62-A143-83D6-1803C1AA2DBF}" type="slidenum">
              <a:rPr lang="en-US" smtClean="0"/>
              <a:t>9</a:t>
            </a:fld>
            <a:endParaRPr lang="en-US"/>
          </a:p>
        </p:txBody>
      </p:sp>
    </p:spTree>
    <p:extLst>
      <p:ext uri="{BB962C8B-B14F-4D97-AF65-F5344CB8AC3E}">
        <p14:creationId xmlns:p14="http://schemas.microsoft.com/office/powerpoint/2010/main" val="4041564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blipFill dpi="0" rotWithShape="1">
          <a:blip r:embed="rId2">
            <a:alphaModFix amt="88000"/>
            <a:lum/>
          </a:blip>
          <a:srcRect/>
          <a:stretch>
            <a:fillRect l="-2000" r="-2000"/>
          </a:stretch>
        </a:blip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0F1DBEF-D5AB-7640-B1D5-D48E6864F4F5}"/>
              </a:ext>
            </a:extLst>
          </p:cNvPr>
          <p:cNvSpPr>
            <a:spLocks noGrp="1"/>
          </p:cNvSpPr>
          <p:nvPr>
            <p:ph type="title"/>
          </p:nvPr>
        </p:nvSpPr>
        <p:spPr>
          <a:xfrm>
            <a:off x="1624330" y="2448176"/>
            <a:ext cx="9267190" cy="1543489"/>
          </a:xfrm>
        </p:spPr>
        <p:txBody>
          <a:bodyPr>
            <a:normAutofit/>
          </a:bodyPr>
          <a:lstStyle>
            <a:lvl1pPr>
              <a:defRPr sz="6000">
                <a:solidFill>
                  <a:srgbClr val="5470F2"/>
                </a:solidFill>
              </a:defRPr>
            </a:lvl1pPr>
          </a:lstStyle>
          <a:p>
            <a:r>
              <a:rPr lang="en-US" dirty="0"/>
              <a:t>Click to edit Master title style</a:t>
            </a:r>
          </a:p>
        </p:txBody>
      </p:sp>
      <p:sp>
        <p:nvSpPr>
          <p:cNvPr id="21" name="Text Placeholder 2">
            <a:extLst>
              <a:ext uri="{FF2B5EF4-FFF2-40B4-BE49-F238E27FC236}">
                <a16:creationId xmlns:a16="http://schemas.microsoft.com/office/drawing/2014/main" id="{2BC52185-9DEA-444B-8CE2-46310DE6FC0D}"/>
              </a:ext>
            </a:extLst>
          </p:cNvPr>
          <p:cNvSpPr>
            <a:spLocks noGrp="1"/>
          </p:cNvSpPr>
          <p:nvPr>
            <p:ph type="body" sz="quarter" idx="10" hasCustomPrompt="1"/>
          </p:nvPr>
        </p:nvSpPr>
        <p:spPr>
          <a:xfrm>
            <a:off x="1624330" y="4613275"/>
            <a:ext cx="9267508" cy="588535"/>
          </a:xfrm>
        </p:spPr>
        <p:txBody>
          <a:bodyPr>
            <a:noAutofit/>
          </a:bodyPr>
          <a:lstStyle>
            <a:lvl1pPr marL="0" indent="0">
              <a:buNone/>
              <a:defRPr sz="1600" spc="300">
                <a:solidFill>
                  <a:schemeClr val="tx1">
                    <a:lumMod val="75000"/>
                    <a:lumOff val="25000"/>
                  </a:schemeClr>
                </a:solidFill>
              </a:defRPr>
            </a:lvl1pPr>
            <a:lvl2pPr marL="457200" indent="0">
              <a:buNone/>
              <a:defRPr sz="1600" spc="300">
                <a:solidFill>
                  <a:schemeClr val="bg1"/>
                </a:solidFill>
              </a:defRPr>
            </a:lvl2pPr>
            <a:lvl3pPr marL="914400" indent="0">
              <a:buNone/>
              <a:defRPr sz="1600" spc="300">
                <a:solidFill>
                  <a:schemeClr val="bg1"/>
                </a:solidFill>
              </a:defRPr>
            </a:lvl3pPr>
            <a:lvl4pPr marL="1371600" indent="0">
              <a:buNone/>
              <a:defRPr sz="1600" spc="300">
                <a:solidFill>
                  <a:schemeClr val="bg1"/>
                </a:solidFill>
              </a:defRPr>
            </a:lvl4pPr>
            <a:lvl5pPr marL="1828800" indent="0">
              <a:buNone/>
              <a:defRPr sz="1600" spc="300">
                <a:solidFill>
                  <a:schemeClr val="bg1"/>
                </a:solidFill>
              </a:defRPr>
            </a:lvl5pPr>
          </a:lstStyle>
          <a:p>
            <a:pPr lvl="0"/>
            <a:r>
              <a:rPr lang="en-US" dirty="0"/>
              <a:t>CLICK TO EDIT MASTER TEXT STYLES</a:t>
            </a:r>
          </a:p>
        </p:txBody>
      </p:sp>
      <p:sp>
        <p:nvSpPr>
          <p:cNvPr id="22" name="Rectangle 21">
            <a:extLst>
              <a:ext uri="{FF2B5EF4-FFF2-40B4-BE49-F238E27FC236}">
                <a16:creationId xmlns:a16="http://schemas.microsoft.com/office/drawing/2014/main" id="{FD9E3EF5-3792-164D-9673-CFE26881941A}"/>
              </a:ext>
            </a:extLst>
          </p:cNvPr>
          <p:cNvSpPr/>
          <p:nvPr userDrawn="1"/>
        </p:nvSpPr>
        <p:spPr>
          <a:xfrm>
            <a:off x="1727868" y="4272198"/>
            <a:ext cx="3144250" cy="75938"/>
          </a:xfrm>
          <a:prstGeom prst="rect">
            <a:avLst/>
          </a:prstGeom>
          <a:solidFill>
            <a:srgbClr val="547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427D321-6A0C-E744-81A1-A46482EE3539}"/>
              </a:ext>
            </a:extLst>
          </p:cNvPr>
          <p:cNvPicPr>
            <a:picLocks noChangeAspect="1"/>
          </p:cNvPicPr>
          <p:nvPr userDrawn="1"/>
        </p:nvPicPr>
        <p:blipFill>
          <a:blip r:embed="rId3"/>
          <a:stretch>
            <a:fillRect/>
          </a:stretch>
        </p:blipFill>
        <p:spPr>
          <a:xfrm>
            <a:off x="1714270" y="1821015"/>
            <a:ext cx="2708640" cy="406296"/>
          </a:xfrm>
          <a:prstGeom prst="rect">
            <a:avLst/>
          </a:prstGeom>
        </p:spPr>
      </p:pic>
    </p:spTree>
    <p:extLst>
      <p:ext uri="{BB962C8B-B14F-4D97-AF65-F5344CB8AC3E}">
        <p14:creationId xmlns:p14="http://schemas.microsoft.com/office/powerpoint/2010/main" val="344934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Logo Ligh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3908624C-D52C-A64D-A815-898F296BB69A}"/>
              </a:ext>
            </a:extLst>
          </p:cNvPr>
          <p:cNvSpPr>
            <a:spLocks noGrp="1"/>
          </p:cNvSpPr>
          <p:nvPr>
            <p:ph type="body" sz="quarter" idx="10" hasCustomPrompt="1"/>
          </p:nvPr>
        </p:nvSpPr>
        <p:spPr>
          <a:xfrm>
            <a:off x="1239520" y="6116321"/>
            <a:ext cx="9733598" cy="589170"/>
          </a:xfrm>
        </p:spPr>
        <p:txBody>
          <a:bodyPr>
            <a:noAutofit/>
          </a:bodyPr>
          <a:lstStyle>
            <a:lvl1pPr marL="0" indent="0" algn="ctr">
              <a:buNone/>
              <a:defRPr sz="1600" spc="300">
                <a:solidFill>
                  <a:srgbClr val="5470F2"/>
                </a:solidFill>
              </a:defRPr>
            </a:lvl1pPr>
            <a:lvl2pPr marL="457200" indent="0">
              <a:buNone/>
              <a:defRPr sz="1600" spc="300">
                <a:solidFill>
                  <a:schemeClr val="bg1"/>
                </a:solidFill>
              </a:defRPr>
            </a:lvl2pPr>
            <a:lvl3pPr marL="914400" indent="0">
              <a:buNone/>
              <a:defRPr sz="1600" spc="300">
                <a:solidFill>
                  <a:schemeClr val="bg1"/>
                </a:solidFill>
              </a:defRPr>
            </a:lvl3pPr>
            <a:lvl4pPr marL="1371600" indent="0">
              <a:buNone/>
              <a:defRPr sz="1600" spc="300">
                <a:solidFill>
                  <a:schemeClr val="bg1"/>
                </a:solidFill>
              </a:defRPr>
            </a:lvl4pPr>
            <a:lvl5pPr marL="1828800" indent="0">
              <a:buNone/>
              <a:defRPr sz="1600" spc="300">
                <a:solidFill>
                  <a:schemeClr val="bg1"/>
                </a:solidFill>
              </a:defRPr>
            </a:lvl5pPr>
          </a:lstStyle>
          <a:p>
            <a:pPr lvl="0"/>
            <a:r>
              <a:rPr lang="en-US" dirty="0"/>
              <a:t>CLICK TO EDIT MASTER TEXT STYLES</a:t>
            </a:r>
          </a:p>
        </p:txBody>
      </p:sp>
      <p:pic>
        <p:nvPicPr>
          <p:cNvPr id="3" name="Picture 2">
            <a:extLst>
              <a:ext uri="{FF2B5EF4-FFF2-40B4-BE49-F238E27FC236}">
                <a16:creationId xmlns:a16="http://schemas.microsoft.com/office/drawing/2014/main" id="{550C7062-C7BD-8D4B-AE5B-AAFC1C692A58}"/>
              </a:ext>
            </a:extLst>
          </p:cNvPr>
          <p:cNvPicPr>
            <a:picLocks noChangeAspect="1"/>
          </p:cNvPicPr>
          <p:nvPr userDrawn="1"/>
        </p:nvPicPr>
        <p:blipFill>
          <a:blip r:embed="rId3"/>
          <a:stretch>
            <a:fillRect/>
          </a:stretch>
        </p:blipFill>
        <p:spPr>
          <a:xfrm>
            <a:off x="2867700" y="2874937"/>
            <a:ext cx="6056440" cy="908466"/>
          </a:xfrm>
          <a:prstGeom prst="rect">
            <a:avLst/>
          </a:prstGeom>
        </p:spPr>
      </p:pic>
    </p:spTree>
    <p:extLst>
      <p:ext uri="{BB962C8B-B14F-4D97-AF65-F5344CB8AC3E}">
        <p14:creationId xmlns:p14="http://schemas.microsoft.com/office/powerpoint/2010/main" val="267698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Logo Ligh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4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440BB767-273C-7C40-8DE0-601CD39474A6}"/>
              </a:ext>
            </a:extLst>
          </p:cNvPr>
          <p:cNvSpPr>
            <a:spLocks noGrp="1"/>
          </p:cNvSpPr>
          <p:nvPr>
            <p:ph type="ftr" sz="quarter" idx="3"/>
          </p:nvPr>
        </p:nvSpPr>
        <p:spPr>
          <a:xfrm>
            <a:off x="250371" y="6302066"/>
            <a:ext cx="2155943" cy="365125"/>
          </a:xfrm>
          <a:prstGeom prst="rect">
            <a:avLst/>
          </a:prstGeom>
        </p:spPr>
        <p:txBody>
          <a:bodyPr/>
          <a:lstStyle>
            <a:lvl1pPr>
              <a:defRPr sz="1200">
                <a:solidFill>
                  <a:schemeClr val="tx1">
                    <a:lumMod val="50000"/>
                    <a:lumOff val="50000"/>
                  </a:schemeClr>
                </a:solidFill>
              </a:defRPr>
            </a:lvl1pPr>
          </a:lstStyle>
          <a:p>
            <a:endParaRPr lang="en-US" dirty="0"/>
          </a:p>
        </p:txBody>
      </p:sp>
      <p:sp>
        <p:nvSpPr>
          <p:cNvPr id="9" name="Slide Number Placeholder 5">
            <a:extLst>
              <a:ext uri="{FF2B5EF4-FFF2-40B4-BE49-F238E27FC236}">
                <a16:creationId xmlns:a16="http://schemas.microsoft.com/office/drawing/2014/main" id="{B932ADBC-63D7-6246-8E4F-27B8AD9BC0DE}"/>
              </a:ext>
            </a:extLst>
          </p:cNvPr>
          <p:cNvSpPr>
            <a:spLocks noGrp="1"/>
          </p:cNvSpPr>
          <p:nvPr>
            <p:ph type="sldNum" sz="quarter" idx="4"/>
          </p:nvPr>
        </p:nvSpPr>
        <p:spPr>
          <a:xfrm>
            <a:off x="2646947" y="6302066"/>
            <a:ext cx="7074569" cy="365125"/>
          </a:xfrm>
          <a:prstGeom prst="rect">
            <a:avLst/>
          </a:prstGeom>
        </p:spPr>
        <p:txBody>
          <a:bodyPr/>
          <a:lstStyle>
            <a:lvl1pPr algn="ctr">
              <a:defRPr sz="1200">
                <a:solidFill>
                  <a:schemeClr val="tx1">
                    <a:lumMod val="50000"/>
                    <a:lumOff val="50000"/>
                  </a:schemeClr>
                </a:solidFill>
              </a:defRPr>
            </a:lvl1pPr>
          </a:lstStyle>
          <a:p>
            <a:r>
              <a:rPr lang="en-US" dirty="0"/>
              <a:t>Slide </a:t>
            </a:r>
            <a:fld id="{5F975FD3-6350-2549-AAAE-1A3908EF5B58}" type="slidenum">
              <a:rPr lang="en-US" smtClean="0"/>
              <a:pPr/>
              <a:t>‹#›</a:t>
            </a:fld>
            <a:endParaRPr lang="en-US" dirty="0"/>
          </a:p>
        </p:txBody>
      </p:sp>
      <p:sp>
        <p:nvSpPr>
          <p:cNvPr id="6" name="Title Placeholder 1">
            <a:extLst>
              <a:ext uri="{FF2B5EF4-FFF2-40B4-BE49-F238E27FC236}">
                <a16:creationId xmlns:a16="http://schemas.microsoft.com/office/drawing/2014/main" id="{BEBEB2B4-F9AF-3C4E-8F68-360614BC1B96}"/>
              </a:ext>
            </a:extLst>
          </p:cNvPr>
          <p:cNvSpPr>
            <a:spLocks noGrp="1"/>
          </p:cNvSpPr>
          <p:nvPr>
            <p:ph type="title"/>
          </p:nvPr>
        </p:nvSpPr>
        <p:spPr>
          <a:xfrm>
            <a:off x="869852" y="480988"/>
            <a:ext cx="10498016" cy="1250482"/>
          </a:xfrm>
          <a:prstGeom prst="rect">
            <a:avLst/>
          </a:prstGeom>
        </p:spPr>
        <p:txBody>
          <a:bodyPr vert="horz" lIns="91440" tIns="45720" rIns="91440" bIns="45720" rtlCol="0" anchor="b">
            <a:normAutofit/>
          </a:bodyPr>
          <a:lstStyle/>
          <a:p>
            <a:r>
              <a:rPr lang="en-US" dirty="0"/>
              <a:t>Click to edit Master title style</a:t>
            </a:r>
          </a:p>
        </p:txBody>
      </p:sp>
      <p:sp>
        <p:nvSpPr>
          <p:cNvPr id="10" name="Content Placeholder 3">
            <a:extLst>
              <a:ext uri="{FF2B5EF4-FFF2-40B4-BE49-F238E27FC236}">
                <a16:creationId xmlns:a16="http://schemas.microsoft.com/office/drawing/2014/main" id="{16DAD779-9AB6-6946-B8EC-17FB01A9DD19}"/>
              </a:ext>
            </a:extLst>
          </p:cNvPr>
          <p:cNvSpPr>
            <a:spLocks noGrp="1"/>
          </p:cNvSpPr>
          <p:nvPr>
            <p:ph sz="half" idx="2"/>
          </p:nvPr>
        </p:nvSpPr>
        <p:spPr>
          <a:xfrm>
            <a:off x="833436" y="1962150"/>
            <a:ext cx="1053443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7523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ing Ligh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66C04C-FDC7-574B-822A-CD89B3F7E358}"/>
              </a:ext>
            </a:extLst>
          </p:cNvPr>
          <p:cNvSpPr/>
          <p:nvPr userDrawn="1"/>
        </p:nvSpPr>
        <p:spPr>
          <a:xfrm>
            <a:off x="1727868" y="4272198"/>
            <a:ext cx="3144250" cy="75938"/>
          </a:xfrm>
          <a:prstGeom prst="rect">
            <a:avLst/>
          </a:prstGeom>
          <a:solidFill>
            <a:srgbClr val="547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70F2"/>
              </a:solidFill>
            </a:endParaRPr>
          </a:p>
        </p:txBody>
      </p:sp>
      <p:sp>
        <p:nvSpPr>
          <p:cNvPr id="18" name="Title 1">
            <a:extLst>
              <a:ext uri="{FF2B5EF4-FFF2-40B4-BE49-F238E27FC236}">
                <a16:creationId xmlns:a16="http://schemas.microsoft.com/office/drawing/2014/main" id="{8444B6EC-46A1-8646-AF92-54C3A262B298}"/>
              </a:ext>
            </a:extLst>
          </p:cNvPr>
          <p:cNvSpPr>
            <a:spLocks noGrp="1"/>
          </p:cNvSpPr>
          <p:nvPr>
            <p:ph type="title"/>
          </p:nvPr>
        </p:nvSpPr>
        <p:spPr>
          <a:xfrm>
            <a:off x="1624330" y="1656190"/>
            <a:ext cx="9267190" cy="2335475"/>
          </a:xfrm>
        </p:spPr>
        <p:txBody>
          <a:bodyPr>
            <a:normAutofit/>
          </a:bodyPr>
          <a:lstStyle>
            <a:lvl1pPr>
              <a:defRPr sz="6000"/>
            </a:lvl1pPr>
          </a:lstStyle>
          <a:p>
            <a:r>
              <a:rPr lang="en-US" dirty="0"/>
              <a:t>Click to edit Master title style</a:t>
            </a:r>
          </a:p>
        </p:txBody>
      </p:sp>
      <p:sp>
        <p:nvSpPr>
          <p:cNvPr id="19" name="Text Placeholder 2">
            <a:extLst>
              <a:ext uri="{FF2B5EF4-FFF2-40B4-BE49-F238E27FC236}">
                <a16:creationId xmlns:a16="http://schemas.microsoft.com/office/drawing/2014/main" id="{D831B6B1-2861-2A46-9DB1-97FF11F4C7BD}"/>
              </a:ext>
            </a:extLst>
          </p:cNvPr>
          <p:cNvSpPr>
            <a:spLocks noGrp="1"/>
          </p:cNvSpPr>
          <p:nvPr>
            <p:ph type="body" sz="quarter" idx="10" hasCustomPrompt="1"/>
          </p:nvPr>
        </p:nvSpPr>
        <p:spPr>
          <a:xfrm>
            <a:off x="1624330" y="4613275"/>
            <a:ext cx="9267508" cy="588535"/>
          </a:xfrm>
        </p:spPr>
        <p:txBody>
          <a:bodyPr>
            <a:noAutofit/>
          </a:bodyPr>
          <a:lstStyle>
            <a:lvl1pPr marL="0" indent="0">
              <a:buNone/>
              <a:defRPr sz="1600" spc="300">
                <a:solidFill>
                  <a:schemeClr val="tx1">
                    <a:lumMod val="50000"/>
                    <a:lumOff val="50000"/>
                  </a:schemeClr>
                </a:solidFill>
              </a:defRPr>
            </a:lvl1pPr>
            <a:lvl2pPr marL="457200" indent="0">
              <a:buNone/>
              <a:defRPr sz="1600" spc="300">
                <a:solidFill>
                  <a:schemeClr val="bg1"/>
                </a:solidFill>
              </a:defRPr>
            </a:lvl2pPr>
            <a:lvl3pPr marL="914400" indent="0">
              <a:buNone/>
              <a:defRPr sz="1600" spc="300">
                <a:solidFill>
                  <a:schemeClr val="bg1"/>
                </a:solidFill>
              </a:defRPr>
            </a:lvl3pPr>
            <a:lvl4pPr marL="1371600" indent="0">
              <a:buNone/>
              <a:defRPr sz="1600" spc="300">
                <a:solidFill>
                  <a:schemeClr val="bg1"/>
                </a:solidFill>
              </a:defRPr>
            </a:lvl4pPr>
            <a:lvl5pPr marL="1828800" indent="0">
              <a:buNone/>
              <a:defRPr sz="1600" spc="3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11335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E80CE-A58A-2E4A-BD03-402B461F1776}"/>
              </a:ext>
            </a:extLst>
          </p:cNvPr>
          <p:cNvSpPr>
            <a:spLocks noGrp="1"/>
          </p:cNvSpPr>
          <p:nvPr>
            <p:ph type="title"/>
          </p:nvPr>
        </p:nvSpPr>
        <p:spPr>
          <a:xfrm>
            <a:off x="770792" y="514289"/>
            <a:ext cx="10498016" cy="137892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E41B1E0-58A5-0242-A8B7-5405877F416B}"/>
              </a:ext>
            </a:extLst>
          </p:cNvPr>
          <p:cNvSpPr>
            <a:spLocks noGrp="1"/>
          </p:cNvSpPr>
          <p:nvPr>
            <p:ph sz="half" idx="1"/>
          </p:nvPr>
        </p:nvSpPr>
        <p:spPr>
          <a:xfrm>
            <a:off x="766484" y="2169459"/>
            <a:ext cx="5181600" cy="3836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57940F-C056-9C49-9D9E-D5662C051E1B}"/>
              </a:ext>
            </a:extLst>
          </p:cNvPr>
          <p:cNvSpPr>
            <a:spLocks noGrp="1"/>
          </p:cNvSpPr>
          <p:nvPr>
            <p:ph sz="half" idx="2"/>
          </p:nvPr>
        </p:nvSpPr>
        <p:spPr>
          <a:xfrm>
            <a:off x="6100484" y="2169459"/>
            <a:ext cx="5181600" cy="3836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556513E9-EFC2-CE40-BFAD-DDB41B29759A}"/>
              </a:ext>
            </a:extLst>
          </p:cNvPr>
          <p:cNvSpPr>
            <a:spLocks noGrp="1"/>
          </p:cNvSpPr>
          <p:nvPr>
            <p:ph type="ftr" sz="quarter" idx="3"/>
          </p:nvPr>
        </p:nvSpPr>
        <p:spPr>
          <a:xfrm>
            <a:off x="250371" y="6302066"/>
            <a:ext cx="2155943" cy="365125"/>
          </a:xfrm>
          <a:prstGeom prst="rect">
            <a:avLst/>
          </a:prstGeom>
        </p:spPr>
        <p:txBody>
          <a:bodyPr/>
          <a:lstStyle>
            <a:lvl1pPr>
              <a:defRPr sz="1200">
                <a:solidFill>
                  <a:schemeClr val="tx1">
                    <a:lumMod val="50000"/>
                    <a:lumOff val="50000"/>
                  </a:schemeClr>
                </a:solidFill>
              </a:defRPr>
            </a:lvl1pPr>
          </a:lstStyle>
          <a:p>
            <a:endParaRPr lang="en-US" dirty="0"/>
          </a:p>
        </p:txBody>
      </p:sp>
      <p:sp>
        <p:nvSpPr>
          <p:cNvPr id="10" name="Slide Number Placeholder 5">
            <a:extLst>
              <a:ext uri="{FF2B5EF4-FFF2-40B4-BE49-F238E27FC236}">
                <a16:creationId xmlns:a16="http://schemas.microsoft.com/office/drawing/2014/main" id="{0A59FE61-9FFA-1448-A94C-E276528C5885}"/>
              </a:ext>
            </a:extLst>
          </p:cNvPr>
          <p:cNvSpPr>
            <a:spLocks noGrp="1"/>
          </p:cNvSpPr>
          <p:nvPr>
            <p:ph type="sldNum" sz="quarter" idx="4"/>
          </p:nvPr>
        </p:nvSpPr>
        <p:spPr>
          <a:xfrm>
            <a:off x="2646947" y="6302066"/>
            <a:ext cx="7074569" cy="365125"/>
          </a:xfrm>
          <a:prstGeom prst="rect">
            <a:avLst/>
          </a:prstGeom>
        </p:spPr>
        <p:txBody>
          <a:bodyPr/>
          <a:lstStyle>
            <a:lvl1pPr algn="ctr">
              <a:defRPr sz="1200">
                <a:solidFill>
                  <a:schemeClr val="tx1">
                    <a:lumMod val="50000"/>
                    <a:lumOff val="50000"/>
                  </a:schemeClr>
                </a:solidFill>
              </a:defRPr>
            </a:lvl1pPr>
          </a:lstStyle>
          <a:p>
            <a:r>
              <a:rPr lang="en-US" dirty="0"/>
              <a:t>Slide </a:t>
            </a:r>
            <a:fld id="{5F975FD3-6350-2549-AAAE-1A3908EF5B58}" type="slidenum">
              <a:rPr lang="en-US" smtClean="0"/>
              <a:pPr/>
              <a:t>‹#›</a:t>
            </a:fld>
            <a:endParaRPr lang="en-US" dirty="0"/>
          </a:p>
        </p:txBody>
      </p:sp>
    </p:spTree>
    <p:extLst>
      <p:ext uri="{BB962C8B-B14F-4D97-AF65-F5344CB8AC3E}">
        <p14:creationId xmlns:p14="http://schemas.microsoft.com/office/powerpoint/2010/main" val="144210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24A2-F622-594C-B401-94FA654484FA}"/>
              </a:ext>
            </a:extLst>
          </p:cNvPr>
          <p:cNvSpPr>
            <a:spLocks noGrp="1"/>
          </p:cNvSpPr>
          <p:nvPr>
            <p:ph type="title"/>
          </p:nvPr>
        </p:nvSpPr>
        <p:spPr>
          <a:xfrm>
            <a:off x="836612" y="575347"/>
            <a:ext cx="10515600" cy="139112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96A4C31B-B89C-414D-9F09-A40F4A95EF74}"/>
              </a:ext>
            </a:extLst>
          </p:cNvPr>
          <p:cNvSpPr>
            <a:spLocks noGrp="1"/>
          </p:cNvSpPr>
          <p:nvPr>
            <p:ph type="body" idx="1"/>
          </p:nvPr>
        </p:nvSpPr>
        <p:spPr>
          <a:xfrm>
            <a:off x="833436" y="1966472"/>
            <a:ext cx="5157787" cy="658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454BF1-5F8E-9C43-9084-5BF6193BEBB0}"/>
              </a:ext>
            </a:extLst>
          </p:cNvPr>
          <p:cNvSpPr>
            <a:spLocks noGrp="1"/>
          </p:cNvSpPr>
          <p:nvPr>
            <p:ph sz="half" idx="2"/>
          </p:nvPr>
        </p:nvSpPr>
        <p:spPr>
          <a:xfrm>
            <a:off x="833436" y="2625398"/>
            <a:ext cx="5157787" cy="3398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899E1C-ABBD-9942-B971-71443702A870}"/>
              </a:ext>
            </a:extLst>
          </p:cNvPr>
          <p:cNvSpPr>
            <a:spLocks noGrp="1"/>
          </p:cNvSpPr>
          <p:nvPr>
            <p:ph type="body" sz="quarter" idx="3"/>
          </p:nvPr>
        </p:nvSpPr>
        <p:spPr>
          <a:xfrm>
            <a:off x="6169024" y="1966473"/>
            <a:ext cx="5183188" cy="6589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6950CE-922D-C947-B528-7A8C1B0F5AE7}"/>
              </a:ext>
            </a:extLst>
          </p:cNvPr>
          <p:cNvSpPr>
            <a:spLocks noGrp="1"/>
          </p:cNvSpPr>
          <p:nvPr>
            <p:ph sz="quarter" idx="4"/>
          </p:nvPr>
        </p:nvSpPr>
        <p:spPr>
          <a:xfrm>
            <a:off x="6165848" y="2625398"/>
            <a:ext cx="5183188" cy="3398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6057AF9E-3807-FE4D-AD0B-2A27476E548C}"/>
              </a:ext>
            </a:extLst>
          </p:cNvPr>
          <p:cNvSpPr>
            <a:spLocks noGrp="1"/>
          </p:cNvSpPr>
          <p:nvPr>
            <p:ph type="ftr" sz="quarter" idx="10"/>
          </p:nvPr>
        </p:nvSpPr>
        <p:spPr>
          <a:xfrm>
            <a:off x="250371" y="6302066"/>
            <a:ext cx="2155943" cy="365125"/>
          </a:xfrm>
          <a:prstGeom prst="rect">
            <a:avLst/>
          </a:prstGeom>
        </p:spPr>
        <p:txBody>
          <a:bodyPr/>
          <a:lstStyle>
            <a:lvl1pPr>
              <a:defRPr sz="1200">
                <a:solidFill>
                  <a:schemeClr val="tx1">
                    <a:lumMod val="50000"/>
                    <a:lumOff val="50000"/>
                  </a:schemeClr>
                </a:solidFill>
              </a:defRPr>
            </a:lvl1pPr>
          </a:lstStyle>
          <a:p>
            <a:endParaRPr lang="en-US" dirty="0"/>
          </a:p>
        </p:txBody>
      </p:sp>
      <p:sp>
        <p:nvSpPr>
          <p:cNvPr id="12" name="Slide Number Placeholder 5">
            <a:extLst>
              <a:ext uri="{FF2B5EF4-FFF2-40B4-BE49-F238E27FC236}">
                <a16:creationId xmlns:a16="http://schemas.microsoft.com/office/drawing/2014/main" id="{6E8AEE66-1567-0042-85E7-3FDB30871275}"/>
              </a:ext>
            </a:extLst>
          </p:cNvPr>
          <p:cNvSpPr>
            <a:spLocks noGrp="1"/>
          </p:cNvSpPr>
          <p:nvPr>
            <p:ph type="sldNum" sz="quarter" idx="11"/>
          </p:nvPr>
        </p:nvSpPr>
        <p:spPr>
          <a:xfrm>
            <a:off x="2646947" y="6302066"/>
            <a:ext cx="7074569" cy="365125"/>
          </a:xfrm>
          <a:prstGeom prst="rect">
            <a:avLst/>
          </a:prstGeom>
        </p:spPr>
        <p:txBody>
          <a:bodyPr/>
          <a:lstStyle>
            <a:lvl1pPr algn="ctr">
              <a:defRPr sz="1200">
                <a:solidFill>
                  <a:schemeClr val="tx1">
                    <a:lumMod val="50000"/>
                    <a:lumOff val="50000"/>
                  </a:schemeClr>
                </a:solidFill>
              </a:defRPr>
            </a:lvl1pPr>
          </a:lstStyle>
          <a:p>
            <a:r>
              <a:rPr lang="en-US" dirty="0"/>
              <a:t>Slide </a:t>
            </a:r>
            <a:fld id="{5F975FD3-6350-2549-AAAE-1A3908EF5B58}" type="slidenum">
              <a:rPr lang="en-US" smtClean="0"/>
              <a:pPr/>
              <a:t>‹#›</a:t>
            </a:fld>
            <a:endParaRPr lang="en-US" dirty="0"/>
          </a:p>
        </p:txBody>
      </p:sp>
    </p:spTree>
    <p:extLst>
      <p:ext uri="{BB962C8B-B14F-4D97-AF65-F5344CB8AC3E}">
        <p14:creationId xmlns:p14="http://schemas.microsoft.com/office/powerpoint/2010/main" val="408155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F146-FD38-1842-A13B-6641CD349ED9}"/>
              </a:ext>
            </a:extLst>
          </p:cNvPr>
          <p:cNvSpPr>
            <a:spLocks noGrp="1"/>
          </p:cNvSpPr>
          <p:nvPr>
            <p:ph type="title"/>
          </p:nvPr>
        </p:nvSpPr>
        <p:spPr>
          <a:xfrm>
            <a:off x="827942" y="481239"/>
            <a:ext cx="10498016" cy="1230086"/>
          </a:xfrm>
        </p:spPr>
        <p:txBody>
          <a:bodyPr/>
          <a:lstStyle/>
          <a:p>
            <a:r>
              <a:rPr lang="en-US"/>
              <a:t>Click to edit Master title style</a:t>
            </a:r>
          </a:p>
        </p:txBody>
      </p:sp>
      <p:sp>
        <p:nvSpPr>
          <p:cNvPr id="7" name="Footer Placeholder 4">
            <a:extLst>
              <a:ext uri="{FF2B5EF4-FFF2-40B4-BE49-F238E27FC236}">
                <a16:creationId xmlns:a16="http://schemas.microsoft.com/office/drawing/2014/main" id="{528BA189-3AEA-4F46-BA27-65B1B252C2A4}"/>
              </a:ext>
            </a:extLst>
          </p:cNvPr>
          <p:cNvSpPr>
            <a:spLocks noGrp="1"/>
          </p:cNvSpPr>
          <p:nvPr>
            <p:ph type="ftr" sz="quarter" idx="3"/>
          </p:nvPr>
        </p:nvSpPr>
        <p:spPr>
          <a:xfrm>
            <a:off x="250371" y="6302066"/>
            <a:ext cx="2155943" cy="365125"/>
          </a:xfrm>
          <a:prstGeom prst="rect">
            <a:avLst/>
          </a:prstGeom>
        </p:spPr>
        <p:txBody>
          <a:bodyPr/>
          <a:lstStyle>
            <a:lvl1pPr>
              <a:defRPr sz="1200">
                <a:solidFill>
                  <a:schemeClr val="tx1">
                    <a:lumMod val="50000"/>
                    <a:lumOff val="50000"/>
                  </a:schemeClr>
                </a:solidFill>
              </a:defRPr>
            </a:lvl1pPr>
          </a:lstStyle>
          <a:p>
            <a:endParaRPr lang="en-US" dirty="0"/>
          </a:p>
        </p:txBody>
      </p:sp>
      <p:sp>
        <p:nvSpPr>
          <p:cNvPr id="8" name="Slide Number Placeholder 5">
            <a:extLst>
              <a:ext uri="{FF2B5EF4-FFF2-40B4-BE49-F238E27FC236}">
                <a16:creationId xmlns:a16="http://schemas.microsoft.com/office/drawing/2014/main" id="{B352CAE9-34FB-2A44-85BD-2C1FF37C9B15}"/>
              </a:ext>
            </a:extLst>
          </p:cNvPr>
          <p:cNvSpPr>
            <a:spLocks noGrp="1"/>
          </p:cNvSpPr>
          <p:nvPr>
            <p:ph type="sldNum" sz="quarter" idx="4"/>
          </p:nvPr>
        </p:nvSpPr>
        <p:spPr>
          <a:xfrm>
            <a:off x="2646947" y="6302066"/>
            <a:ext cx="7074569" cy="365125"/>
          </a:xfrm>
          <a:prstGeom prst="rect">
            <a:avLst/>
          </a:prstGeom>
        </p:spPr>
        <p:txBody>
          <a:bodyPr/>
          <a:lstStyle>
            <a:lvl1pPr algn="ctr">
              <a:defRPr sz="1200">
                <a:solidFill>
                  <a:schemeClr val="tx1">
                    <a:lumMod val="50000"/>
                    <a:lumOff val="50000"/>
                  </a:schemeClr>
                </a:solidFill>
              </a:defRPr>
            </a:lvl1pPr>
          </a:lstStyle>
          <a:p>
            <a:r>
              <a:rPr lang="en-US" dirty="0"/>
              <a:t>Slide </a:t>
            </a:r>
            <a:fld id="{5F975FD3-6350-2549-AAAE-1A3908EF5B58}" type="slidenum">
              <a:rPr lang="en-US" smtClean="0"/>
              <a:pPr/>
              <a:t>‹#›</a:t>
            </a:fld>
            <a:endParaRPr lang="en-US" dirty="0"/>
          </a:p>
        </p:txBody>
      </p:sp>
    </p:spTree>
    <p:extLst>
      <p:ext uri="{BB962C8B-B14F-4D97-AF65-F5344CB8AC3E}">
        <p14:creationId xmlns:p14="http://schemas.microsoft.com/office/powerpoint/2010/main" val="107953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C46AC36-C7CB-6E43-9307-9F13F1D8964F}"/>
              </a:ext>
            </a:extLst>
          </p:cNvPr>
          <p:cNvSpPr>
            <a:spLocks noGrp="1"/>
          </p:cNvSpPr>
          <p:nvPr>
            <p:ph type="ftr" sz="quarter" idx="3"/>
          </p:nvPr>
        </p:nvSpPr>
        <p:spPr>
          <a:xfrm>
            <a:off x="250371" y="6302066"/>
            <a:ext cx="2155943" cy="365125"/>
          </a:xfrm>
          <a:prstGeom prst="rect">
            <a:avLst/>
          </a:prstGeom>
        </p:spPr>
        <p:txBody>
          <a:bodyPr/>
          <a:lstStyle>
            <a:lvl1pPr>
              <a:defRPr sz="1200">
                <a:solidFill>
                  <a:schemeClr val="tx1">
                    <a:lumMod val="50000"/>
                    <a:lumOff val="50000"/>
                  </a:schemeClr>
                </a:solidFill>
              </a:defRPr>
            </a:lvl1pPr>
          </a:lstStyle>
          <a:p>
            <a:endParaRPr lang="en-US" dirty="0"/>
          </a:p>
        </p:txBody>
      </p:sp>
      <p:sp>
        <p:nvSpPr>
          <p:cNvPr id="7" name="Slide Number Placeholder 5">
            <a:extLst>
              <a:ext uri="{FF2B5EF4-FFF2-40B4-BE49-F238E27FC236}">
                <a16:creationId xmlns:a16="http://schemas.microsoft.com/office/drawing/2014/main" id="{8EB4F420-F22D-CD4D-A631-18BAE67344EA}"/>
              </a:ext>
            </a:extLst>
          </p:cNvPr>
          <p:cNvSpPr>
            <a:spLocks noGrp="1"/>
          </p:cNvSpPr>
          <p:nvPr>
            <p:ph type="sldNum" sz="quarter" idx="4"/>
          </p:nvPr>
        </p:nvSpPr>
        <p:spPr>
          <a:xfrm>
            <a:off x="2646947" y="6302066"/>
            <a:ext cx="7074569" cy="365125"/>
          </a:xfrm>
          <a:prstGeom prst="rect">
            <a:avLst/>
          </a:prstGeom>
        </p:spPr>
        <p:txBody>
          <a:bodyPr/>
          <a:lstStyle>
            <a:lvl1pPr algn="ctr">
              <a:defRPr sz="1200">
                <a:solidFill>
                  <a:schemeClr val="tx1">
                    <a:lumMod val="50000"/>
                    <a:lumOff val="50000"/>
                  </a:schemeClr>
                </a:solidFill>
              </a:defRPr>
            </a:lvl1pPr>
          </a:lstStyle>
          <a:p>
            <a:r>
              <a:rPr lang="en-US" dirty="0"/>
              <a:t>Slide </a:t>
            </a:r>
            <a:fld id="{5F975FD3-6350-2549-AAAE-1A3908EF5B58}" type="slidenum">
              <a:rPr lang="en-US" smtClean="0"/>
              <a:pPr/>
              <a:t>‹#›</a:t>
            </a:fld>
            <a:endParaRPr lang="en-US" dirty="0"/>
          </a:p>
        </p:txBody>
      </p:sp>
    </p:spTree>
    <p:extLst>
      <p:ext uri="{BB962C8B-B14F-4D97-AF65-F5344CB8AC3E}">
        <p14:creationId xmlns:p14="http://schemas.microsoft.com/office/powerpoint/2010/main" val="316431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Layout: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C7E00D-3C63-794E-9D4F-BF852D2BC9AC}"/>
              </a:ext>
            </a:extLst>
          </p:cNvPr>
          <p:cNvSpPr>
            <a:spLocks noGrp="1"/>
          </p:cNvSpPr>
          <p:nvPr>
            <p:ph idx="1"/>
          </p:nvPr>
        </p:nvSpPr>
        <p:spPr>
          <a:xfrm>
            <a:off x="4251959" y="774065"/>
            <a:ext cx="731361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CA94924B-5587-DC40-898C-621AF76FE96A}"/>
              </a:ext>
            </a:extLst>
          </p:cNvPr>
          <p:cNvSpPr>
            <a:spLocks noGrp="1"/>
          </p:cNvSpPr>
          <p:nvPr>
            <p:ph type="ftr" sz="quarter" idx="3"/>
          </p:nvPr>
        </p:nvSpPr>
        <p:spPr>
          <a:xfrm>
            <a:off x="250371" y="6302066"/>
            <a:ext cx="2155943" cy="365125"/>
          </a:xfrm>
          <a:prstGeom prst="rect">
            <a:avLst/>
          </a:prstGeom>
        </p:spPr>
        <p:txBody>
          <a:bodyPr/>
          <a:lstStyle>
            <a:lvl1pPr>
              <a:defRPr sz="1200">
                <a:solidFill>
                  <a:schemeClr val="tx1">
                    <a:lumMod val="50000"/>
                    <a:lumOff val="50000"/>
                  </a:schemeClr>
                </a:solidFill>
              </a:defRPr>
            </a:lvl1pPr>
          </a:lstStyle>
          <a:p>
            <a:endParaRPr lang="en-US" dirty="0"/>
          </a:p>
        </p:txBody>
      </p:sp>
      <p:sp>
        <p:nvSpPr>
          <p:cNvPr id="10" name="Slide Number Placeholder 5">
            <a:extLst>
              <a:ext uri="{FF2B5EF4-FFF2-40B4-BE49-F238E27FC236}">
                <a16:creationId xmlns:a16="http://schemas.microsoft.com/office/drawing/2014/main" id="{6DC25CE2-48B3-6940-B53D-3BFC50396AFD}"/>
              </a:ext>
            </a:extLst>
          </p:cNvPr>
          <p:cNvSpPr>
            <a:spLocks noGrp="1"/>
          </p:cNvSpPr>
          <p:nvPr>
            <p:ph type="sldNum" sz="quarter" idx="4"/>
          </p:nvPr>
        </p:nvSpPr>
        <p:spPr>
          <a:xfrm>
            <a:off x="2646947" y="6302066"/>
            <a:ext cx="7074569" cy="365125"/>
          </a:xfrm>
          <a:prstGeom prst="rect">
            <a:avLst/>
          </a:prstGeom>
        </p:spPr>
        <p:txBody>
          <a:bodyPr/>
          <a:lstStyle>
            <a:lvl1pPr algn="ctr">
              <a:defRPr sz="1200">
                <a:solidFill>
                  <a:schemeClr val="tx1">
                    <a:lumMod val="50000"/>
                    <a:lumOff val="50000"/>
                  </a:schemeClr>
                </a:solidFill>
              </a:defRPr>
            </a:lvl1pPr>
          </a:lstStyle>
          <a:p>
            <a:r>
              <a:rPr lang="en-US" dirty="0"/>
              <a:t>Slide </a:t>
            </a:r>
            <a:fld id="{5F975FD3-6350-2549-AAAE-1A3908EF5B58}" type="slidenum">
              <a:rPr lang="en-US" smtClean="0"/>
              <a:pPr/>
              <a:t>‹#›</a:t>
            </a:fld>
            <a:endParaRPr lang="en-US" dirty="0"/>
          </a:p>
        </p:txBody>
      </p:sp>
      <p:sp>
        <p:nvSpPr>
          <p:cNvPr id="11" name="Title 1">
            <a:extLst>
              <a:ext uri="{FF2B5EF4-FFF2-40B4-BE49-F238E27FC236}">
                <a16:creationId xmlns:a16="http://schemas.microsoft.com/office/drawing/2014/main" id="{E4E53A68-9E76-6E40-A1A3-FCB803ADA70F}"/>
              </a:ext>
            </a:extLst>
          </p:cNvPr>
          <p:cNvSpPr>
            <a:spLocks noGrp="1"/>
          </p:cNvSpPr>
          <p:nvPr>
            <p:ph type="title"/>
          </p:nvPr>
        </p:nvSpPr>
        <p:spPr>
          <a:xfrm>
            <a:off x="504509" y="774065"/>
            <a:ext cx="3320732" cy="1773705"/>
          </a:xfrm>
        </p:spPr>
        <p:txBody>
          <a:bodyPr anchor="t">
            <a:noAutofit/>
          </a:bodyPr>
          <a:lstStyle>
            <a:lvl1pPr>
              <a:defRPr sz="4400"/>
            </a:lvl1pPr>
          </a:lstStyle>
          <a:p>
            <a:r>
              <a:rPr lang="en-US" dirty="0"/>
              <a:t>Click to edit Master title style</a:t>
            </a:r>
          </a:p>
        </p:txBody>
      </p:sp>
    </p:spTree>
    <p:extLst>
      <p:ext uri="{BB962C8B-B14F-4D97-AF65-F5344CB8AC3E}">
        <p14:creationId xmlns:p14="http://schemas.microsoft.com/office/powerpoint/2010/main" val="157768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Layout: Pictur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4F25-EFDA-6D45-B3F0-F018064D8D2E}"/>
              </a:ext>
            </a:extLst>
          </p:cNvPr>
          <p:cNvSpPr>
            <a:spLocks noGrp="1"/>
          </p:cNvSpPr>
          <p:nvPr>
            <p:ph type="title"/>
          </p:nvPr>
        </p:nvSpPr>
        <p:spPr>
          <a:xfrm>
            <a:off x="839788" y="987424"/>
            <a:ext cx="3932237" cy="1773705"/>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2C28EAD3-4B66-B84D-9D13-CA515CF9CDA9}"/>
              </a:ext>
            </a:extLst>
          </p:cNvPr>
          <p:cNvSpPr>
            <a:spLocks noGrp="1"/>
          </p:cNvSpPr>
          <p:nvPr>
            <p:ph type="pic" idx="1"/>
          </p:nvPr>
        </p:nvSpPr>
        <p:spPr>
          <a:xfrm>
            <a:off x="5183188" y="987425"/>
            <a:ext cx="6172200" cy="4873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69289C-7F15-4D4E-B570-76AA64857FC3}"/>
              </a:ext>
            </a:extLst>
          </p:cNvPr>
          <p:cNvSpPr>
            <a:spLocks noGrp="1"/>
          </p:cNvSpPr>
          <p:nvPr>
            <p:ph type="body" sz="half" idx="2"/>
          </p:nvPr>
        </p:nvSpPr>
        <p:spPr>
          <a:xfrm>
            <a:off x="839788" y="2958352"/>
            <a:ext cx="3932237" cy="29106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Footer Placeholder 4">
            <a:extLst>
              <a:ext uri="{FF2B5EF4-FFF2-40B4-BE49-F238E27FC236}">
                <a16:creationId xmlns:a16="http://schemas.microsoft.com/office/drawing/2014/main" id="{D38A0E63-64EF-8048-B54C-72F14006D09C}"/>
              </a:ext>
            </a:extLst>
          </p:cNvPr>
          <p:cNvSpPr>
            <a:spLocks noGrp="1"/>
          </p:cNvSpPr>
          <p:nvPr>
            <p:ph type="ftr" sz="quarter" idx="3"/>
          </p:nvPr>
        </p:nvSpPr>
        <p:spPr>
          <a:xfrm>
            <a:off x="250371" y="6302066"/>
            <a:ext cx="2155943" cy="365125"/>
          </a:xfrm>
          <a:prstGeom prst="rect">
            <a:avLst/>
          </a:prstGeom>
        </p:spPr>
        <p:txBody>
          <a:bodyPr/>
          <a:lstStyle>
            <a:lvl1pPr>
              <a:defRPr sz="1200">
                <a:solidFill>
                  <a:schemeClr val="tx1">
                    <a:lumMod val="50000"/>
                    <a:lumOff val="50000"/>
                  </a:schemeClr>
                </a:solidFill>
              </a:defRPr>
            </a:lvl1pPr>
          </a:lstStyle>
          <a:p>
            <a:endParaRPr lang="en-US" dirty="0"/>
          </a:p>
        </p:txBody>
      </p:sp>
      <p:sp>
        <p:nvSpPr>
          <p:cNvPr id="10" name="Slide Number Placeholder 5">
            <a:extLst>
              <a:ext uri="{FF2B5EF4-FFF2-40B4-BE49-F238E27FC236}">
                <a16:creationId xmlns:a16="http://schemas.microsoft.com/office/drawing/2014/main" id="{71C832C4-8649-5E4E-9E3B-C17AB13A3A64}"/>
              </a:ext>
            </a:extLst>
          </p:cNvPr>
          <p:cNvSpPr>
            <a:spLocks noGrp="1"/>
          </p:cNvSpPr>
          <p:nvPr>
            <p:ph type="sldNum" sz="quarter" idx="4"/>
          </p:nvPr>
        </p:nvSpPr>
        <p:spPr>
          <a:xfrm>
            <a:off x="2646947" y="6302066"/>
            <a:ext cx="7074569" cy="365125"/>
          </a:xfrm>
          <a:prstGeom prst="rect">
            <a:avLst/>
          </a:prstGeom>
        </p:spPr>
        <p:txBody>
          <a:bodyPr/>
          <a:lstStyle>
            <a:lvl1pPr algn="ctr">
              <a:defRPr sz="1200">
                <a:solidFill>
                  <a:schemeClr val="tx1">
                    <a:lumMod val="50000"/>
                    <a:lumOff val="50000"/>
                  </a:schemeClr>
                </a:solidFill>
              </a:defRPr>
            </a:lvl1pPr>
          </a:lstStyle>
          <a:p>
            <a:r>
              <a:rPr lang="en-US" dirty="0"/>
              <a:t>Slide </a:t>
            </a:r>
            <a:fld id="{5F975FD3-6350-2549-AAAE-1A3908EF5B58}" type="slidenum">
              <a:rPr lang="en-US" smtClean="0"/>
              <a:pPr/>
              <a:t>‹#›</a:t>
            </a:fld>
            <a:endParaRPr lang="en-US" dirty="0"/>
          </a:p>
        </p:txBody>
      </p:sp>
    </p:spTree>
    <p:extLst>
      <p:ext uri="{BB962C8B-B14F-4D97-AF65-F5344CB8AC3E}">
        <p14:creationId xmlns:p14="http://schemas.microsoft.com/office/powerpoint/2010/main" val="55471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9BEFC8-765E-C54B-99EC-9BF8BABD004D}"/>
              </a:ext>
            </a:extLst>
          </p:cNvPr>
          <p:cNvSpPr>
            <a:spLocks noGrp="1"/>
          </p:cNvSpPr>
          <p:nvPr>
            <p:ph type="title"/>
          </p:nvPr>
        </p:nvSpPr>
        <p:spPr>
          <a:xfrm>
            <a:off x="869852" y="480988"/>
            <a:ext cx="10498016" cy="125048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304B1CB5-9433-1D48-930F-013356B1CB5B}"/>
              </a:ext>
            </a:extLst>
          </p:cNvPr>
          <p:cNvSpPr>
            <a:spLocks noGrp="1"/>
          </p:cNvSpPr>
          <p:nvPr>
            <p:ph type="body" idx="1"/>
          </p:nvPr>
        </p:nvSpPr>
        <p:spPr>
          <a:xfrm>
            <a:off x="869852" y="1950720"/>
            <a:ext cx="10498016" cy="40843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B30F2BB9-CDBC-E048-A288-4400E504E88D}"/>
              </a:ext>
            </a:extLst>
          </p:cNvPr>
          <p:cNvSpPr>
            <a:spLocks noGrp="1"/>
          </p:cNvSpPr>
          <p:nvPr>
            <p:ph type="ftr" sz="quarter" idx="3"/>
          </p:nvPr>
        </p:nvSpPr>
        <p:spPr>
          <a:xfrm>
            <a:off x="250371" y="6302066"/>
            <a:ext cx="2155943" cy="365125"/>
          </a:xfrm>
          <a:prstGeom prst="rect">
            <a:avLst/>
          </a:prstGeom>
        </p:spPr>
        <p:txBody>
          <a:bodyPr/>
          <a:lstStyle>
            <a:lvl1pPr>
              <a:defRPr sz="1200">
                <a:solidFill>
                  <a:schemeClr val="tx1">
                    <a:lumMod val="50000"/>
                    <a:lumOff val="50000"/>
                  </a:schemeClr>
                </a:solidFill>
              </a:defRPr>
            </a:lvl1pPr>
          </a:lstStyle>
          <a:p>
            <a:endParaRPr lang="en-US" dirty="0"/>
          </a:p>
        </p:txBody>
      </p:sp>
      <p:sp>
        <p:nvSpPr>
          <p:cNvPr id="7" name="Slide Number Placeholder 5">
            <a:extLst>
              <a:ext uri="{FF2B5EF4-FFF2-40B4-BE49-F238E27FC236}">
                <a16:creationId xmlns:a16="http://schemas.microsoft.com/office/drawing/2014/main" id="{8C273CED-D324-A74C-8E75-9EDACDDFFECC}"/>
              </a:ext>
            </a:extLst>
          </p:cNvPr>
          <p:cNvSpPr>
            <a:spLocks noGrp="1"/>
          </p:cNvSpPr>
          <p:nvPr>
            <p:ph type="sldNum" sz="quarter" idx="4"/>
          </p:nvPr>
        </p:nvSpPr>
        <p:spPr>
          <a:xfrm>
            <a:off x="2646947" y="6302066"/>
            <a:ext cx="7074569" cy="365125"/>
          </a:xfrm>
          <a:prstGeom prst="rect">
            <a:avLst/>
          </a:prstGeom>
        </p:spPr>
        <p:txBody>
          <a:bodyPr/>
          <a:lstStyle>
            <a:lvl1pPr algn="ctr">
              <a:defRPr sz="1200">
                <a:solidFill>
                  <a:schemeClr val="tx1">
                    <a:lumMod val="50000"/>
                    <a:lumOff val="50000"/>
                  </a:schemeClr>
                </a:solidFill>
              </a:defRPr>
            </a:lvl1pPr>
          </a:lstStyle>
          <a:p>
            <a:r>
              <a:rPr lang="en-US" dirty="0"/>
              <a:t>Slide </a:t>
            </a:r>
            <a:fld id="{5F975FD3-6350-2549-AAAE-1A3908EF5B58}" type="slidenum">
              <a:rPr lang="en-US" smtClean="0"/>
              <a:pPr/>
              <a:t>‹#›</a:t>
            </a:fld>
            <a:endParaRPr lang="en-US" dirty="0"/>
          </a:p>
        </p:txBody>
      </p:sp>
      <p:sp>
        <p:nvSpPr>
          <p:cNvPr id="4" name="Rectangle 3">
            <a:extLst>
              <a:ext uri="{FF2B5EF4-FFF2-40B4-BE49-F238E27FC236}">
                <a16:creationId xmlns:a16="http://schemas.microsoft.com/office/drawing/2014/main" id="{9951FEF0-97E5-5048-9F01-3FDD461B951B}"/>
              </a:ext>
            </a:extLst>
          </p:cNvPr>
          <p:cNvSpPr/>
          <p:nvPr userDrawn="1"/>
        </p:nvSpPr>
        <p:spPr>
          <a:xfrm>
            <a:off x="0" y="-1"/>
            <a:ext cx="12192000" cy="129849"/>
          </a:xfrm>
          <a:prstGeom prst="rect">
            <a:avLst/>
          </a:prstGeom>
          <a:solidFill>
            <a:srgbClr val="547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D4EEE35-8DAA-3A43-BF42-AD15B33513BC}"/>
              </a:ext>
            </a:extLst>
          </p:cNvPr>
          <p:cNvPicPr>
            <a:picLocks noChangeAspect="1"/>
          </p:cNvPicPr>
          <p:nvPr userDrawn="1"/>
        </p:nvPicPr>
        <p:blipFill>
          <a:blip r:embed="rId13"/>
          <a:stretch>
            <a:fillRect/>
          </a:stretch>
        </p:blipFill>
        <p:spPr>
          <a:xfrm>
            <a:off x="10073390" y="6325294"/>
            <a:ext cx="1739275" cy="260891"/>
          </a:xfrm>
          <a:prstGeom prst="rect">
            <a:avLst/>
          </a:prstGeom>
        </p:spPr>
      </p:pic>
    </p:spTree>
    <p:extLst>
      <p:ext uri="{BB962C8B-B14F-4D97-AF65-F5344CB8AC3E}">
        <p14:creationId xmlns:p14="http://schemas.microsoft.com/office/powerpoint/2010/main" val="2613963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63" r:id="rId10"/>
    <p:sldLayoutId id="2147483664" r:id="rId11"/>
  </p:sldLayoutIdLst>
  <p:hf sldNum="0" hdr="0" ftr="0"/>
  <p:txStyles>
    <p:titleStyle>
      <a:lvl1pPr algn="l" defTabSz="914400" rtl="0" eaLnBrk="1" latinLnBrk="0" hangingPunct="1">
        <a:lnSpc>
          <a:spcPct val="90000"/>
        </a:lnSpc>
        <a:spcBef>
          <a:spcPct val="0"/>
        </a:spcBef>
        <a:buNone/>
        <a:defRPr sz="4400" b="0" i="0" kern="1200">
          <a:solidFill>
            <a:srgbClr val="5470F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8.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emf"/><Relationship Id="rId5" Type="http://schemas.openxmlformats.org/officeDocument/2006/relationships/image" Target="../media/image10.emf"/><Relationship Id="rId10" Type="http://schemas.openxmlformats.org/officeDocument/2006/relationships/image" Target="../media/image6.png"/><Relationship Id="rId4" Type="http://schemas.openxmlformats.org/officeDocument/2006/relationships/image" Target="../media/image9.emf"/><Relationship Id="rId9"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8.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FDF468-C939-7E45-A726-1CB3258EFC7A}"/>
              </a:ext>
            </a:extLst>
          </p:cNvPr>
          <p:cNvSpPr>
            <a:spLocks noGrp="1"/>
          </p:cNvSpPr>
          <p:nvPr>
            <p:ph type="body" sz="quarter" idx="10"/>
          </p:nvPr>
        </p:nvSpPr>
        <p:spPr>
          <a:xfrm>
            <a:off x="592667" y="6116321"/>
            <a:ext cx="11108266" cy="589170"/>
          </a:xfrm>
        </p:spPr>
        <p:txBody>
          <a:bodyPr/>
          <a:lstStyle/>
          <a:p>
            <a:r>
              <a:rPr lang="en-US" dirty="0">
                <a:solidFill>
                  <a:schemeClr val="tx1">
                    <a:lumMod val="50000"/>
                    <a:lumOff val="50000"/>
                  </a:schemeClr>
                </a:solidFill>
              </a:rPr>
              <a:t>WWW.ADVISORCONTROLS.COM   |   (309) 650-1125   |   SUPPORT@ADVISORCONTROLS.COM</a:t>
            </a:r>
          </a:p>
        </p:txBody>
      </p:sp>
    </p:spTree>
    <p:extLst>
      <p:ext uri="{BB962C8B-B14F-4D97-AF65-F5344CB8AC3E}">
        <p14:creationId xmlns:p14="http://schemas.microsoft.com/office/powerpoint/2010/main" val="172411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96C863D-005C-DC4C-AE82-C16ECE298487}"/>
              </a:ext>
            </a:extLst>
          </p:cNvPr>
          <p:cNvGrpSpPr/>
          <p:nvPr/>
        </p:nvGrpSpPr>
        <p:grpSpPr>
          <a:xfrm>
            <a:off x="5169892" y="1123489"/>
            <a:ext cx="7201402" cy="4853566"/>
            <a:chOff x="5169892" y="1123489"/>
            <a:chExt cx="7201402" cy="4853566"/>
          </a:xfrm>
        </p:grpSpPr>
        <p:pic>
          <p:nvPicPr>
            <p:cNvPr id="16" name="Picture 15" descr="Graphical user interface, application&#10;&#10;Description automatically generated">
              <a:extLst>
                <a:ext uri="{FF2B5EF4-FFF2-40B4-BE49-F238E27FC236}">
                  <a16:creationId xmlns:a16="http://schemas.microsoft.com/office/drawing/2014/main" id="{183D01F4-A86D-0240-9DBE-D10DE36445F2}"/>
                </a:ext>
              </a:extLst>
            </p:cNvPr>
            <p:cNvPicPr>
              <a:picLocks noChangeAspect="1"/>
            </p:cNvPicPr>
            <p:nvPr/>
          </p:nvPicPr>
          <p:blipFill>
            <a:blip r:embed="rId3"/>
            <a:stretch>
              <a:fillRect/>
            </a:stretch>
          </p:blipFill>
          <p:spPr>
            <a:xfrm>
              <a:off x="6228691" y="1510886"/>
              <a:ext cx="6142603" cy="3839128"/>
            </a:xfrm>
            <a:prstGeom prst="rect">
              <a:avLst/>
            </a:prstGeom>
            <a:effectLst>
              <a:outerShdw blurRad="228600" sx="102000" sy="102000" algn="ctr" rotWithShape="0">
                <a:schemeClr val="bg1">
                  <a:lumMod val="75000"/>
                  <a:alpha val="90000"/>
                </a:schemeClr>
              </a:outerShdw>
            </a:effectLst>
          </p:spPr>
        </p:pic>
        <p:pic>
          <p:nvPicPr>
            <p:cNvPr id="15" name="Content Placeholder 8">
              <a:extLst>
                <a:ext uri="{FF2B5EF4-FFF2-40B4-BE49-F238E27FC236}">
                  <a16:creationId xmlns:a16="http://schemas.microsoft.com/office/drawing/2014/main" id="{5578EC2F-49AA-294F-A56E-5EED1FC5ECBC}"/>
                </a:ext>
              </a:extLst>
            </p:cNvPr>
            <p:cNvPicPr>
              <a:picLocks noChangeAspect="1"/>
            </p:cNvPicPr>
            <p:nvPr/>
          </p:nvPicPr>
          <p:blipFill rotWithShape="1">
            <a:blip r:embed="rId4"/>
            <a:srcRect l="33" r="33"/>
            <a:stretch/>
          </p:blipFill>
          <p:spPr>
            <a:xfrm>
              <a:off x="5169892" y="1123489"/>
              <a:ext cx="7022107" cy="4853566"/>
            </a:xfrm>
            <a:prstGeom prst="rect">
              <a:avLst/>
            </a:prstGeom>
          </p:spPr>
        </p:pic>
      </p:grpSp>
      <p:sp>
        <p:nvSpPr>
          <p:cNvPr id="13" name="Title 8">
            <a:extLst>
              <a:ext uri="{FF2B5EF4-FFF2-40B4-BE49-F238E27FC236}">
                <a16:creationId xmlns:a16="http://schemas.microsoft.com/office/drawing/2014/main" id="{0D529FBE-ACA3-654B-8E0E-C8FA1CBFB08C}"/>
              </a:ext>
            </a:extLst>
          </p:cNvPr>
          <p:cNvSpPr>
            <a:spLocks noGrp="1"/>
          </p:cNvSpPr>
          <p:nvPr>
            <p:ph type="title"/>
          </p:nvPr>
        </p:nvSpPr>
        <p:spPr>
          <a:xfrm>
            <a:off x="759308" y="1845193"/>
            <a:ext cx="4396351" cy="1330887"/>
          </a:xfrm>
        </p:spPr>
        <p:txBody>
          <a:bodyPr>
            <a:noAutofit/>
          </a:bodyPr>
          <a:lstStyle/>
          <a:p>
            <a:br>
              <a:rPr lang="en-US" sz="4000" b="1" spc="300" dirty="0">
                <a:solidFill>
                  <a:schemeClr val="tx1">
                    <a:lumMod val="50000"/>
                    <a:lumOff val="50000"/>
                  </a:schemeClr>
                </a:solidFill>
                <a:latin typeface="+mn-lt"/>
                <a:ea typeface="Source Sans Pro" panose="020B0503030403020204" pitchFamily="34" charset="0"/>
              </a:rPr>
            </a:br>
            <a:r>
              <a:rPr lang="en-US" sz="3600" b="1" dirty="0">
                <a:latin typeface="+mn-lt"/>
                <a:ea typeface="Source Sans Pro" panose="020B0503030403020204" pitchFamily="34" charset="0"/>
              </a:rPr>
              <a:t>Bring your retirement reality to life</a:t>
            </a:r>
          </a:p>
        </p:txBody>
      </p:sp>
      <p:sp>
        <p:nvSpPr>
          <p:cNvPr id="14" name="TextBox 13">
            <a:extLst>
              <a:ext uri="{FF2B5EF4-FFF2-40B4-BE49-F238E27FC236}">
                <a16:creationId xmlns:a16="http://schemas.microsoft.com/office/drawing/2014/main" id="{E6142C42-08E6-F647-BDBF-BE32C7497061}"/>
              </a:ext>
            </a:extLst>
          </p:cNvPr>
          <p:cNvSpPr txBox="1"/>
          <p:nvPr/>
        </p:nvSpPr>
        <p:spPr>
          <a:xfrm>
            <a:off x="759308" y="3376336"/>
            <a:ext cx="3699205" cy="2077235"/>
          </a:xfrm>
          <a:prstGeom prst="rect">
            <a:avLst/>
          </a:prstGeom>
          <a:noFill/>
        </p:spPr>
        <p:txBody>
          <a:bodyPr wrap="square" rtlCol="0">
            <a:spAutoFit/>
          </a:bodyPr>
          <a:lstStyle/>
          <a:p>
            <a:pPr marL="342900" indent="-342900" fontAlgn="base">
              <a:lnSpc>
                <a:spcPts val="2600"/>
              </a:lnSpc>
              <a:buFont typeface="Wingdings" pitchFamily="2" charset="2"/>
              <a:buChar char="ü"/>
            </a:pPr>
            <a:r>
              <a:rPr lang="en-US" sz="2000" dirty="0">
                <a:solidFill>
                  <a:schemeClr val="tx1">
                    <a:lumMod val="75000"/>
                    <a:lumOff val="25000"/>
                  </a:schemeClr>
                </a:solidFill>
              </a:rPr>
              <a:t>Establish the current plan</a:t>
            </a:r>
          </a:p>
          <a:p>
            <a:pPr marL="342900" indent="-342900" fontAlgn="base">
              <a:lnSpc>
                <a:spcPts val="2600"/>
              </a:lnSpc>
              <a:buFont typeface="Wingdings" pitchFamily="2" charset="2"/>
              <a:buChar char="ü"/>
            </a:pPr>
            <a:r>
              <a:rPr lang="en-US" sz="2000" dirty="0">
                <a:solidFill>
                  <a:schemeClr val="tx1">
                    <a:lumMod val="75000"/>
                    <a:lumOff val="25000"/>
                  </a:schemeClr>
                </a:solidFill>
              </a:rPr>
              <a:t>Build the proposed plan</a:t>
            </a:r>
          </a:p>
          <a:p>
            <a:pPr marL="342900" indent="-342900" fontAlgn="base">
              <a:lnSpc>
                <a:spcPts val="2600"/>
              </a:lnSpc>
              <a:buFont typeface="Wingdings" pitchFamily="2" charset="2"/>
              <a:buChar char="ü"/>
            </a:pPr>
            <a:r>
              <a:rPr lang="en-US" sz="2000" dirty="0">
                <a:solidFill>
                  <a:schemeClr val="tx1">
                    <a:lumMod val="75000"/>
                    <a:lumOff val="25000"/>
                  </a:schemeClr>
                </a:solidFill>
              </a:rPr>
              <a:t>Compare side-by-side</a:t>
            </a:r>
          </a:p>
          <a:p>
            <a:pPr marL="342900" indent="-342900" fontAlgn="base">
              <a:lnSpc>
                <a:spcPts val="2600"/>
              </a:lnSpc>
              <a:buFont typeface="Wingdings" pitchFamily="2" charset="2"/>
              <a:buChar char="ü"/>
            </a:pPr>
            <a:r>
              <a:rPr lang="en-US" sz="2000" dirty="0">
                <a:solidFill>
                  <a:schemeClr val="tx1">
                    <a:lumMod val="75000"/>
                    <a:lumOff val="25000"/>
                  </a:schemeClr>
                </a:solidFill>
              </a:rPr>
              <a:t>Provide easy-to-understand presentations</a:t>
            </a:r>
          </a:p>
        </p:txBody>
      </p:sp>
    </p:spTree>
    <p:extLst>
      <p:ext uri="{BB962C8B-B14F-4D97-AF65-F5344CB8AC3E}">
        <p14:creationId xmlns:p14="http://schemas.microsoft.com/office/powerpoint/2010/main" val="94732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0-#ppt_w/2"/>
                                          </p:val>
                                        </p:tav>
                                        <p:tav tm="100000">
                                          <p:val>
                                            <p:strVal val="#ppt_x"/>
                                          </p:val>
                                        </p:tav>
                                      </p:tavLst>
                                    </p:anim>
                                    <p:anim calcmode="lin" valueType="num">
                                      <p:cBhvr additive="base">
                                        <p:cTn id="12" dur="1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0-#ppt_w/2"/>
                                          </p:val>
                                        </p:tav>
                                        <p:tav tm="100000">
                                          <p:val>
                                            <p:strVal val="#ppt_x"/>
                                          </p:val>
                                        </p:tav>
                                      </p:tavLst>
                                    </p:anim>
                                    <p:anim calcmode="lin" valueType="num">
                                      <p:cBhvr additive="base">
                                        <p:cTn id="16" dur="1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0227FA-28EF-BB42-8C51-03BD729C9B22}"/>
              </a:ext>
            </a:extLst>
          </p:cNvPr>
          <p:cNvPicPr>
            <a:picLocks noChangeAspect="1"/>
          </p:cNvPicPr>
          <p:nvPr/>
        </p:nvPicPr>
        <p:blipFill>
          <a:blip r:embed="rId3"/>
          <a:srcRect/>
          <a:stretch/>
        </p:blipFill>
        <p:spPr>
          <a:xfrm>
            <a:off x="6197600" y="-3991527"/>
            <a:ext cx="6142603" cy="3839126"/>
          </a:xfrm>
          <a:prstGeom prst="rect">
            <a:avLst/>
          </a:prstGeom>
          <a:effectLst>
            <a:outerShdw blurRad="228600" sx="102000" sy="102000" algn="ctr" rotWithShape="0">
              <a:schemeClr val="bg1">
                <a:lumMod val="75000"/>
                <a:alpha val="90000"/>
              </a:schemeClr>
            </a:outerShdw>
          </a:effectLst>
        </p:spPr>
      </p:pic>
      <p:pic>
        <p:nvPicPr>
          <p:cNvPr id="12" name="Picture 11" descr="Graphical user interface, application&#10;&#10;Description automatically generated">
            <a:extLst>
              <a:ext uri="{FF2B5EF4-FFF2-40B4-BE49-F238E27FC236}">
                <a16:creationId xmlns:a16="http://schemas.microsoft.com/office/drawing/2014/main" id="{7BAD174E-4862-BE4F-800D-76F1A607F408}"/>
              </a:ext>
            </a:extLst>
          </p:cNvPr>
          <p:cNvPicPr>
            <a:picLocks noChangeAspect="1"/>
          </p:cNvPicPr>
          <p:nvPr/>
        </p:nvPicPr>
        <p:blipFill>
          <a:blip r:embed="rId4"/>
          <a:stretch>
            <a:fillRect/>
          </a:stretch>
        </p:blipFill>
        <p:spPr>
          <a:xfrm>
            <a:off x="6228691" y="1510886"/>
            <a:ext cx="6142603" cy="3839128"/>
          </a:xfrm>
          <a:prstGeom prst="rect">
            <a:avLst/>
          </a:prstGeom>
          <a:effectLst>
            <a:outerShdw blurRad="228600" sx="102000" sy="102000" algn="ctr" rotWithShape="0">
              <a:schemeClr val="bg1">
                <a:lumMod val="75000"/>
                <a:alpha val="90000"/>
              </a:schemeClr>
            </a:outerShdw>
          </a:effectLst>
        </p:spPr>
      </p:pic>
      <p:pic>
        <p:nvPicPr>
          <p:cNvPr id="10" name="Content Placeholder 8">
            <a:extLst>
              <a:ext uri="{FF2B5EF4-FFF2-40B4-BE49-F238E27FC236}">
                <a16:creationId xmlns:a16="http://schemas.microsoft.com/office/drawing/2014/main" id="{7CDEE748-5F14-8A47-A5A4-E40D0B380175}"/>
              </a:ext>
            </a:extLst>
          </p:cNvPr>
          <p:cNvPicPr>
            <a:picLocks noChangeAspect="1"/>
          </p:cNvPicPr>
          <p:nvPr/>
        </p:nvPicPr>
        <p:blipFill rotWithShape="1">
          <a:blip r:embed="rId5"/>
          <a:srcRect l="33" r="33"/>
          <a:stretch/>
        </p:blipFill>
        <p:spPr>
          <a:xfrm>
            <a:off x="5169892" y="1123489"/>
            <a:ext cx="7022107" cy="4853566"/>
          </a:xfrm>
          <a:prstGeom prst="rect">
            <a:avLst/>
          </a:prstGeom>
        </p:spPr>
      </p:pic>
      <p:grpSp>
        <p:nvGrpSpPr>
          <p:cNvPr id="8" name="Group 7">
            <a:extLst>
              <a:ext uri="{FF2B5EF4-FFF2-40B4-BE49-F238E27FC236}">
                <a16:creationId xmlns:a16="http://schemas.microsoft.com/office/drawing/2014/main" id="{C453B454-A989-F74C-82BA-F6B2A0AF858C}"/>
              </a:ext>
            </a:extLst>
          </p:cNvPr>
          <p:cNvGrpSpPr/>
          <p:nvPr/>
        </p:nvGrpSpPr>
        <p:grpSpPr>
          <a:xfrm>
            <a:off x="1093848" y="2172893"/>
            <a:ext cx="3699205" cy="2725340"/>
            <a:chOff x="1093848" y="2172893"/>
            <a:chExt cx="3699205" cy="2725340"/>
          </a:xfrm>
        </p:grpSpPr>
        <p:sp>
          <p:nvSpPr>
            <p:cNvPr id="14" name="TextBox 13">
              <a:extLst>
                <a:ext uri="{FF2B5EF4-FFF2-40B4-BE49-F238E27FC236}">
                  <a16:creationId xmlns:a16="http://schemas.microsoft.com/office/drawing/2014/main" id="{E6142C42-08E6-F647-BDBF-BE32C7497061}"/>
                </a:ext>
              </a:extLst>
            </p:cNvPr>
            <p:cNvSpPr txBox="1"/>
            <p:nvPr/>
          </p:nvSpPr>
          <p:spPr>
            <a:xfrm>
              <a:off x="1093848" y="3487847"/>
              <a:ext cx="3699205" cy="1410386"/>
            </a:xfrm>
            <a:prstGeom prst="rect">
              <a:avLst/>
            </a:prstGeom>
            <a:noFill/>
          </p:spPr>
          <p:txBody>
            <a:bodyPr wrap="square" rtlCol="0">
              <a:spAutoFit/>
            </a:bodyPr>
            <a:lstStyle/>
            <a:p>
              <a:pPr marL="342900" indent="-342900" fontAlgn="base">
                <a:lnSpc>
                  <a:spcPts val="2600"/>
                </a:lnSpc>
                <a:buFont typeface="Wingdings" pitchFamily="2" charset="2"/>
                <a:buChar char="ü"/>
              </a:pPr>
              <a:r>
                <a:rPr lang="en-US" sz="2000" dirty="0">
                  <a:solidFill>
                    <a:schemeClr val="tx1">
                      <a:lumMod val="75000"/>
                      <a:lumOff val="25000"/>
                    </a:schemeClr>
                  </a:solidFill>
                </a:rPr>
                <a:t>Enter basic information</a:t>
              </a:r>
            </a:p>
            <a:p>
              <a:pPr marL="342900" indent="-342900" fontAlgn="base">
                <a:lnSpc>
                  <a:spcPts val="2600"/>
                </a:lnSpc>
                <a:buFont typeface="Wingdings" pitchFamily="2" charset="2"/>
                <a:buChar char="ü"/>
              </a:pPr>
              <a:r>
                <a:rPr lang="en-US" sz="2000" dirty="0">
                  <a:solidFill>
                    <a:schemeClr val="tx1">
                      <a:lumMod val="75000"/>
                      <a:lumOff val="25000"/>
                    </a:schemeClr>
                  </a:solidFill>
                </a:rPr>
                <a:t>Income sources</a:t>
              </a:r>
            </a:p>
            <a:p>
              <a:pPr marL="342900" indent="-342900" fontAlgn="base">
                <a:lnSpc>
                  <a:spcPts val="2600"/>
                </a:lnSpc>
                <a:buFont typeface="Wingdings" pitchFamily="2" charset="2"/>
                <a:buChar char="ü"/>
              </a:pPr>
              <a:r>
                <a:rPr lang="en-US" sz="2000" dirty="0">
                  <a:solidFill>
                    <a:schemeClr val="tx1">
                      <a:lumMod val="75000"/>
                      <a:lumOff val="25000"/>
                    </a:schemeClr>
                  </a:solidFill>
                </a:rPr>
                <a:t>Expenses</a:t>
              </a:r>
            </a:p>
            <a:p>
              <a:pPr marL="342900" indent="-342900" fontAlgn="base">
                <a:lnSpc>
                  <a:spcPts val="2600"/>
                </a:lnSpc>
                <a:buFont typeface="Wingdings" pitchFamily="2" charset="2"/>
                <a:buChar char="ü"/>
              </a:pPr>
              <a:r>
                <a:rPr lang="en-US" sz="2000" dirty="0">
                  <a:solidFill>
                    <a:schemeClr val="tx1">
                      <a:lumMod val="75000"/>
                      <a:lumOff val="25000"/>
                    </a:schemeClr>
                  </a:solidFill>
                </a:rPr>
                <a:t>Assets</a:t>
              </a:r>
            </a:p>
          </p:txBody>
        </p:sp>
        <p:sp>
          <p:nvSpPr>
            <p:cNvPr id="5" name="TextBox 4">
              <a:extLst>
                <a:ext uri="{FF2B5EF4-FFF2-40B4-BE49-F238E27FC236}">
                  <a16:creationId xmlns:a16="http://schemas.microsoft.com/office/drawing/2014/main" id="{234EBB64-630A-6A4A-88C3-801EAD8BD2CD}"/>
                </a:ext>
              </a:extLst>
            </p:cNvPr>
            <p:cNvSpPr txBox="1"/>
            <p:nvPr/>
          </p:nvSpPr>
          <p:spPr>
            <a:xfrm>
              <a:off x="1093848" y="2532557"/>
              <a:ext cx="3699205" cy="759182"/>
            </a:xfrm>
            <a:prstGeom prst="rect">
              <a:avLst/>
            </a:prstGeom>
            <a:noFill/>
          </p:spPr>
          <p:txBody>
            <a:bodyPr wrap="square" rtlCol="0">
              <a:spAutoFit/>
            </a:bodyPr>
            <a:lstStyle/>
            <a:p>
              <a:pPr fontAlgn="base">
                <a:lnSpc>
                  <a:spcPts val="2600"/>
                </a:lnSpc>
              </a:pPr>
              <a:r>
                <a:rPr lang="en-US" sz="2400" b="1" dirty="0">
                  <a:solidFill>
                    <a:schemeClr val="tx1">
                      <a:lumMod val="90000"/>
                      <a:lumOff val="10000"/>
                    </a:schemeClr>
                  </a:solidFill>
                </a:rPr>
                <a:t>Construct a plan in less than 15 minutes</a:t>
              </a:r>
            </a:p>
          </p:txBody>
        </p:sp>
        <p:sp>
          <p:nvSpPr>
            <p:cNvPr id="7" name="TextBox 6">
              <a:extLst>
                <a:ext uri="{FF2B5EF4-FFF2-40B4-BE49-F238E27FC236}">
                  <a16:creationId xmlns:a16="http://schemas.microsoft.com/office/drawing/2014/main" id="{0BF34E22-72F7-194D-8A56-0DB6C5549550}"/>
                </a:ext>
              </a:extLst>
            </p:cNvPr>
            <p:cNvSpPr txBox="1"/>
            <p:nvPr/>
          </p:nvSpPr>
          <p:spPr>
            <a:xfrm>
              <a:off x="1125932" y="2172893"/>
              <a:ext cx="1939284" cy="261610"/>
            </a:xfrm>
            <a:prstGeom prst="rect">
              <a:avLst/>
            </a:prstGeom>
            <a:noFill/>
          </p:spPr>
          <p:txBody>
            <a:bodyPr wrap="square" rtlCol="0">
              <a:spAutoFit/>
            </a:bodyPr>
            <a:lstStyle/>
            <a:p>
              <a:r>
                <a:rPr lang="en-US" sz="1100" b="1" spc="600" dirty="0">
                  <a:solidFill>
                    <a:srgbClr val="5470F2"/>
                  </a:solidFill>
                  <a:latin typeface="Calibri" panose="020F0502020204030204" pitchFamily="34" charset="0"/>
                  <a:cs typeface="Calibri" panose="020F0502020204030204" pitchFamily="34" charset="0"/>
                </a:rPr>
                <a:t>ENTER DATA</a:t>
              </a:r>
            </a:p>
          </p:txBody>
        </p:sp>
      </p:grpSp>
    </p:spTree>
    <p:extLst>
      <p:ext uri="{BB962C8B-B14F-4D97-AF65-F5344CB8AC3E}">
        <p14:creationId xmlns:p14="http://schemas.microsoft.com/office/powerpoint/2010/main" val="1197328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50000" decel="50000" fill="hold" nodeType="withEffect">
                                  <p:stCondLst>
                                    <p:cond delay="400"/>
                                  </p:stCondLst>
                                  <p:childTnLst>
                                    <p:anim calcmode="lin" valueType="num">
                                      <p:cBhvr additive="base">
                                        <p:cTn id="6" dur="1500"/>
                                        <p:tgtEl>
                                          <p:spTgt spid="12"/>
                                        </p:tgtEl>
                                        <p:attrNameLst>
                                          <p:attrName>ppt_x</p:attrName>
                                        </p:attrNameLst>
                                      </p:cBhvr>
                                      <p:tavLst>
                                        <p:tav tm="0">
                                          <p:val>
                                            <p:strVal val="ppt_x"/>
                                          </p:val>
                                        </p:tav>
                                        <p:tav tm="100000">
                                          <p:val>
                                            <p:strVal val="ppt_x"/>
                                          </p:val>
                                        </p:tav>
                                      </p:tavLst>
                                    </p:anim>
                                    <p:anim calcmode="lin" valueType="num">
                                      <p:cBhvr additive="base">
                                        <p:cTn id="7" dur="1500"/>
                                        <p:tgtEl>
                                          <p:spTgt spid="12"/>
                                        </p:tgtEl>
                                        <p:attrNameLst>
                                          <p:attrName>ppt_y</p:attrName>
                                        </p:attrNameLst>
                                      </p:cBhvr>
                                      <p:tavLst>
                                        <p:tav tm="0">
                                          <p:val>
                                            <p:strVal val="ppt_y"/>
                                          </p:val>
                                        </p:tav>
                                        <p:tav tm="100000">
                                          <p:val>
                                            <p:strVal val="1+ppt_h/2"/>
                                          </p:val>
                                        </p:tav>
                                      </p:tavLst>
                                    </p:anim>
                                    <p:set>
                                      <p:cBhvr>
                                        <p:cTn id="8" dur="1" fill="hold">
                                          <p:stCondLst>
                                            <p:cond delay="1499"/>
                                          </p:stCondLst>
                                        </p:cTn>
                                        <p:tgtEl>
                                          <p:spTgt spid="12"/>
                                        </p:tgtEl>
                                        <p:attrNameLst>
                                          <p:attrName>style.visibility</p:attrName>
                                        </p:attrNameLst>
                                      </p:cBhvr>
                                      <p:to>
                                        <p:strVal val="hidden"/>
                                      </p:to>
                                    </p:set>
                                  </p:childTnLst>
                                </p:cTn>
                              </p:par>
                              <p:par>
                                <p:cTn id="9" presetID="42" presetClass="path" presetSubtype="0" accel="50000" decel="50000" fill="hold" nodeType="withEffect">
                                  <p:stCondLst>
                                    <p:cond delay="0"/>
                                  </p:stCondLst>
                                  <p:childTnLst>
                                    <p:animMotion origin="layout" path="M 3.75E-6 3.33333E-6 L 0.00143 0.80208 " pathEditMode="relative" rAng="0" ptsTypes="AA">
                                      <p:cBhvr>
                                        <p:cTn id="10" dur="2000" fill="hold"/>
                                        <p:tgtEl>
                                          <p:spTgt spid="15"/>
                                        </p:tgtEl>
                                        <p:attrNameLst>
                                          <p:attrName>ppt_x</p:attrName>
                                          <p:attrName>ppt_y</p:attrName>
                                        </p:attrNameLst>
                                      </p:cBhvr>
                                      <p:rCtr x="65" y="40093"/>
                                    </p:animMotion>
                                  </p:childTnLst>
                                </p:cTn>
                              </p:par>
                              <p:par>
                                <p:cTn id="11" presetID="2" presetClass="entr" presetSubtype="8" accel="50000" decel="5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500" fill="hold"/>
                                        <p:tgtEl>
                                          <p:spTgt spid="8"/>
                                        </p:tgtEl>
                                        <p:attrNameLst>
                                          <p:attrName>ppt_x</p:attrName>
                                        </p:attrNameLst>
                                      </p:cBhvr>
                                      <p:tavLst>
                                        <p:tav tm="0">
                                          <p:val>
                                            <p:strVal val="0-#ppt_w/2"/>
                                          </p:val>
                                        </p:tav>
                                        <p:tav tm="100000">
                                          <p:val>
                                            <p:strVal val="#ppt_x"/>
                                          </p:val>
                                        </p:tav>
                                      </p:tavLst>
                                    </p:anim>
                                    <p:anim calcmode="lin" valueType="num">
                                      <p:cBhvr additive="base">
                                        <p:cTn id="14"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75D1F0B-73EC-1248-B56C-DDDAB527FFF8}"/>
              </a:ext>
            </a:extLst>
          </p:cNvPr>
          <p:cNvPicPr>
            <a:picLocks noChangeAspect="1"/>
          </p:cNvPicPr>
          <p:nvPr/>
        </p:nvPicPr>
        <p:blipFill>
          <a:blip r:embed="rId2"/>
          <a:srcRect/>
          <a:stretch/>
        </p:blipFill>
        <p:spPr>
          <a:xfrm>
            <a:off x="6197601" y="-3991527"/>
            <a:ext cx="6142601" cy="3839126"/>
          </a:xfrm>
          <a:prstGeom prst="rect">
            <a:avLst/>
          </a:prstGeom>
          <a:effectLst>
            <a:outerShdw blurRad="228600" sx="102000" sy="102000" algn="ctr" rotWithShape="0">
              <a:schemeClr val="bg1">
                <a:lumMod val="75000"/>
                <a:alpha val="90000"/>
              </a:schemeClr>
            </a:outerShdw>
          </a:effectLst>
        </p:spPr>
      </p:pic>
      <p:pic>
        <p:nvPicPr>
          <p:cNvPr id="16" name="Picture 15">
            <a:extLst>
              <a:ext uri="{FF2B5EF4-FFF2-40B4-BE49-F238E27FC236}">
                <a16:creationId xmlns:a16="http://schemas.microsoft.com/office/drawing/2014/main" id="{E47CA410-2DFE-3744-B3B1-A579E7A63939}"/>
              </a:ext>
            </a:extLst>
          </p:cNvPr>
          <p:cNvPicPr>
            <a:picLocks noChangeAspect="1"/>
          </p:cNvPicPr>
          <p:nvPr/>
        </p:nvPicPr>
        <p:blipFill>
          <a:blip r:embed="rId3"/>
          <a:srcRect/>
          <a:stretch/>
        </p:blipFill>
        <p:spPr>
          <a:xfrm>
            <a:off x="6228691" y="1510887"/>
            <a:ext cx="6142603" cy="3839126"/>
          </a:xfrm>
          <a:prstGeom prst="rect">
            <a:avLst/>
          </a:prstGeom>
          <a:effectLst>
            <a:outerShdw blurRad="228600" sx="102000" sy="102000" algn="ctr" rotWithShape="0">
              <a:schemeClr val="bg1">
                <a:lumMod val="75000"/>
                <a:alpha val="90000"/>
              </a:schemeClr>
            </a:outerShdw>
          </a:effectLst>
        </p:spPr>
      </p:pic>
      <p:pic>
        <p:nvPicPr>
          <p:cNvPr id="7" name="Content Placeholder 8">
            <a:extLst>
              <a:ext uri="{FF2B5EF4-FFF2-40B4-BE49-F238E27FC236}">
                <a16:creationId xmlns:a16="http://schemas.microsoft.com/office/drawing/2014/main" id="{6C413826-C418-9048-B107-44AF09C69D5D}"/>
              </a:ext>
            </a:extLst>
          </p:cNvPr>
          <p:cNvPicPr>
            <a:picLocks noChangeAspect="1"/>
          </p:cNvPicPr>
          <p:nvPr/>
        </p:nvPicPr>
        <p:blipFill rotWithShape="1">
          <a:blip r:embed="rId4"/>
          <a:srcRect l="33" r="33"/>
          <a:stretch/>
        </p:blipFill>
        <p:spPr>
          <a:xfrm>
            <a:off x="5169892" y="1123489"/>
            <a:ext cx="7022107" cy="4853566"/>
          </a:xfrm>
          <a:prstGeom prst="rect">
            <a:avLst/>
          </a:prstGeom>
        </p:spPr>
      </p:pic>
      <p:grpSp>
        <p:nvGrpSpPr>
          <p:cNvPr id="4" name="Group 3">
            <a:extLst>
              <a:ext uri="{FF2B5EF4-FFF2-40B4-BE49-F238E27FC236}">
                <a16:creationId xmlns:a16="http://schemas.microsoft.com/office/drawing/2014/main" id="{1A52A516-ECD5-5145-8911-1C50A7811DF6}"/>
              </a:ext>
            </a:extLst>
          </p:cNvPr>
          <p:cNvGrpSpPr/>
          <p:nvPr/>
        </p:nvGrpSpPr>
        <p:grpSpPr>
          <a:xfrm>
            <a:off x="1093848" y="2333313"/>
            <a:ext cx="3699205" cy="2765644"/>
            <a:chOff x="1093848" y="2333313"/>
            <a:chExt cx="3699205" cy="2765644"/>
          </a:xfrm>
        </p:grpSpPr>
        <p:sp>
          <p:nvSpPr>
            <p:cNvPr id="14" name="TextBox 13">
              <a:extLst>
                <a:ext uri="{FF2B5EF4-FFF2-40B4-BE49-F238E27FC236}">
                  <a16:creationId xmlns:a16="http://schemas.microsoft.com/office/drawing/2014/main" id="{E6142C42-08E6-F647-BDBF-BE32C7497061}"/>
                </a:ext>
              </a:extLst>
            </p:cNvPr>
            <p:cNvSpPr txBox="1"/>
            <p:nvPr/>
          </p:nvSpPr>
          <p:spPr>
            <a:xfrm>
              <a:off x="1093848" y="3688571"/>
              <a:ext cx="3699205" cy="1410386"/>
            </a:xfrm>
            <a:prstGeom prst="rect">
              <a:avLst/>
            </a:prstGeom>
            <a:noFill/>
          </p:spPr>
          <p:txBody>
            <a:bodyPr wrap="square" rtlCol="0">
              <a:spAutoFit/>
            </a:bodyPr>
            <a:lstStyle/>
            <a:p>
              <a:pPr marL="342900" indent="-342900" fontAlgn="base">
                <a:lnSpc>
                  <a:spcPts val="2600"/>
                </a:lnSpc>
                <a:buFont typeface="Wingdings" pitchFamily="2" charset="2"/>
                <a:buChar char="ü"/>
              </a:pPr>
              <a:r>
                <a:rPr lang="en-US" sz="2000" dirty="0">
                  <a:solidFill>
                    <a:schemeClr val="tx1">
                      <a:lumMod val="75000"/>
                      <a:lumOff val="25000"/>
                    </a:schemeClr>
                  </a:solidFill>
                </a:rPr>
                <a:t>Retirement income goal</a:t>
              </a:r>
            </a:p>
            <a:p>
              <a:pPr marL="342900" indent="-342900" fontAlgn="base">
                <a:lnSpc>
                  <a:spcPts val="2600"/>
                </a:lnSpc>
                <a:buFont typeface="Wingdings" pitchFamily="2" charset="2"/>
                <a:buChar char="ü"/>
              </a:pPr>
              <a:r>
                <a:rPr lang="en-US" sz="2000" dirty="0">
                  <a:solidFill>
                    <a:schemeClr val="tx1">
                      <a:lumMod val="75000"/>
                      <a:lumOff val="25000"/>
                    </a:schemeClr>
                  </a:solidFill>
                </a:rPr>
                <a:t>Protected income goal</a:t>
              </a:r>
            </a:p>
            <a:p>
              <a:pPr marL="342900" indent="-342900" fontAlgn="base">
                <a:lnSpc>
                  <a:spcPts val="2600"/>
                </a:lnSpc>
                <a:buFont typeface="Wingdings" pitchFamily="2" charset="2"/>
                <a:buChar char="ü"/>
              </a:pPr>
              <a:r>
                <a:rPr lang="en-US" sz="2000" dirty="0">
                  <a:solidFill>
                    <a:schemeClr val="tx1">
                      <a:lumMod val="75000"/>
                      <a:lumOff val="25000"/>
                    </a:schemeClr>
                  </a:solidFill>
                </a:rPr>
                <a:t>Probable income goal</a:t>
              </a:r>
            </a:p>
            <a:p>
              <a:pPr marL="342900" indent="-342900" fontAlgn="base">
                <a:lnSpc>
                  <a:spcPts val="2600"/>
                </a:lnSpc>
                <a:buFont typeface="Wingdings" pitchFamily="2" charset="2"/>
                <a:buChar char="ü"/>
              </a:pPr>
              <a:r>
                <a:rPr lang="en-US" sz="2000" dirty="0">
                  <a:solidFill>
                    <a:schemeClr val="tx1">
                      <a:lumMod val="75000"/>
                      <a:lumOff val="25000"/>
                    </a:schemeClr>
                  </a:solidFill>
                </a:rPr>
                <a:t>Short-term asset goal</a:t>
              </a:r>
            </a:p>
          </p:txBody>
        </p:sp>
        <p:sp>
          <p:nvSpPr>
            <p:cNvPr id="5" name="TextBox 4">
              <a:extLst>
                <a:ext uri="{FF2B5EF4-FFF2-40B4-BE49-F238E27FC236}">
                  <a16:creationId xmlns:a16="http://schemas.microsoft.com/office/drawing/2014/main" id="{234EBB64-630A-6A4A-88C3-801EAD8BD2CD}"/>
                </a:ext>
              </a:extLst>
            </p:cNvPr>
            <p:cNvSpPr txBox="1"/>
            <p:nvPr/>
          </p:nvSpPr>
          <p:spPr>
            <a:xfrm>
              <a:off x="1093849" y="2733281"/>
              <a:ext cx="3076712" cy="759182"/>
            </a:xfrm>
            <a:prstGeom prst="rect">
              <a:avLst/>
            </a:prstGeom>
            <a:noFill/>
          </p:spPr>
          <p:txBody>
            <a:bodyPr wrap="square" rtlCol="0">
              <a:spAutoFit/>
            </a:bodyPr>
            <a:lstStyle/>
            <a:p>
              <a:pPr fontAlgn="base">
                <a:lnSpc>
                  <a:spcPts val="2600"/>
                </a:lnSpc>
              </a:pPr>
              <a:r>
                <a:rPr lang="en-US" sz="2400" b="1" dirty="0">
                  <a:solidFill>
                    <a:schemeClr val="tx1">
                      <a:lumMod val="90000"/>
                      <a:lumOff val="10000"/>
                    </a:schemeClr>
                  </a:solidFill>
                </a:rPr>
                <a:t>Set retirement income targets and goals</a:t>
              </a:r>
            </a:p>
          </p:txBody>
        </p:sp>
        <p:sp>
          <p:nvSpPr>
            <p:cNvPr id="8" name="TextBox 7">
              <a:extLst>
                <a:ext uri="{FF2B5EF4-FFF2-40B4-BE49-F238E27FC236}">
                  <a16:creationId xmlns:a16="http://schemas.microsoft.com/office/drawing/2014/main" id="{2C3390B4-81D6-EA4F-9755-EB4065F4BD75}"/>
                </a:ext>
              </a:extLst>
            </p:cNvPr>
            <p:cNvSpPr txBox="1"/>
            <p:nvPr/>
          </p:nvSpPr>
          <p:spPr>
            <a:xfrm>
              <a:off x="1125932" y="2333313"/>
              <a:ext cx="1939284" cy="261610"/>
            </a:xfrm>
            <a:prstGeom prst="rect">
              <a:avLst/>
            </a:prstGeom>
            <a:noFill/>
          </p:spPr>
          <p:txBody>
            <a:bodyPr wrap="square" rtlCol="0">
              <a:spAutoFit/>
            </a:bodyPr>
            <a:lstStyle/>
            <a:p>
              <a:r>
                <a:rPr lang="en-US" sz="1100" b="1" spc="600" dirty="0">
                  <a:solidFill>
                    <a:srgbClr val="5470F2"/>
                  </a:solidFill>
                  <a:latin typeface="Calibri" panose="020F0502020204030204" pitchFamily="34" charset="0"/>
                  <a:cs typeface="Calibri" panose="020F0502020204030204" pitchFamily="34" charset="0"/>
                </a:rPr>
                <a:t>SET GOALS</a:t>
              </a:r>
            </a:p>
          </p:txBody>
        </p:sp>
      </p:grpSp>
    </p:spTree>
    <p:extLst>
      <p:ext uri="{BB962C8B-B14F-4D97-AF65-F5344CB8AC3E}">
        <p14:creationId xmlns:p14="http://schemas.microsoft.com/office/powerpoint/2010/main" val="930670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50000" decel="50000" fill="hold" nodeType="withEffect">
                                  <p:stCondLst>
                                    <p:cond delay="400"/>
                                  </p:stCondLst>
                                  <p:childTnLst>
                                    <p:anim calcmode="lin" valueType="num">
                                      <p:cBhvr additive="base">
                                        <p:cTn id="6" dur="1500"/>
                                        <p:tgtEl>
                                          <p:spTgt spid="16"/>
                                        </p:tgtEl>
                                        <p:attrNameLst>
                                          <p:attrName>ppt_x</p:attrName>
                                        </p:attrNameLst>
                                      </p:cBhvr>
                                      <p:tavLst>
                                        <p:tav tm="0">
                                          <p:val>
                                            <p:strVal val="ppt_x"/>
                                          </p:val>
                                        </p:tav>
                                        <p:tav tm="100000">
                                          <p:val>
                                            <p:strVal val="ppt_x"/>
                                          </p:val>
                                        </p:tav>
                                      </p:tavLst>
                                    </p:anim>
                                    <p:anim calcmode="lin" valueType="num">
                                      <p:cBhvr additive="base">
                                        <p:cTn id="7" dur="1500"/>
                                        <p:tgtEl>
                                          <p:spTgt spid="16"/>
                                        </p:tgtEl>
                                        <p:attrNameLst>
                                          <p:attrName>ppt_y</p:attrName>
                                        </p:attrNameLst>
                                      </p:cBhvr>
                                      <p:tavLst>
                                        <p:tav tm="0">
                                          <p:val>
                                            <p:strVal val="ppt_y"/>
                                          </p:val>
                                        </p:tav>
                                        <p:tav tm="100000">
                                          <p:val>
                                            <p:strVal val="1+ppt_h/2"/>
                                          </p:val>
                                        </p:tav>
                                      </p:tavLst>
                                    </p:anim>
                                    <p:set>
                                      <p:cBhvr>
                                        <p:cTn id="8" dur="1" fill="hold">
                                          <p:stCondLst>
                                            <p:cond delay="1499"/>
                                          </p:stCondLst>
                                        </p:cTn>
                                        <p:tgtEl>
                                          <p:spTgt spid="16"/>
                                        </p:tgtEl>
                                        <p:attrNameLst>
                                          <p:attrName>style.visibility</p:attrName>
                                        </p:attrNameLst>
                                      </p:cBhvr>
                                      <p:to>
                                        <p:strVal val="hidden"/>
                                      </p:to>
                                    </p:set>
                                  </p:childTnLst>
                                </p:cTn>
                              </p:par>
                              <p:par>
                                <p:cTn id="9" presetID="42" presetClass="path" presetSubtype="0" accel="50000" decel="50000" fill="hold" nodeType="withEffect">
                                  <p:stCondLst>
                                    <p:cond delay="0"/>
                                  </p:stCondLst>
                                  <p:childTnLst>
                                    <p:animMotion origin="layout" path="M 3.75E-6 3.33333E-6 L 0.00143 0.80208 " pathEditMode="relative" rAng="0" ptsTypes="AA">
                                      <p:cBhvr>
                                        <p:cTn id="10" dur="2000" fill="hold"/>
                                        <p:tgtEl>
                                          <p:spTgt spid="15"/>
                                        </p:tgtEl>
                                        <p:attrNameLst>
                                          <p:attrName>ppt_x</p:attrName>
                                          <p:attrName>ppt_y</p:attrName>
                                        </p:attrNameLst>
                                      </p:cBhvr>
                                      <p:rCtr x="65" y="40093"/>
                                    </p:animMotion>
                                  </p:childTnLst>
                                </p:cTn>
                              </p:par>
                              <p:par>
                                <p:cTn id="11" presetID="2" presetClass="entr" presetSubtype="8" accel="50000" decel="5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500" fill="hold"/>
                                        <p:tgtEl>
                                          <p:spTgt spid="4"/>
                                        </p:tgtEl>
                                        <p:attrNameLst>
                                          <p:attrName>ppt_x</p:attrName>
                                        </p:attrNameLst>
                                      </p:cBhvr>
                                      <p:tavLst>
                                        <p:tav tm="0">
                                          <p:val>
                                            <p:strVal val="0-#ppt_w/2"/>
                                          </p:val>
                                        </p:tav>
                                        <p:tav tm="100000">
                                          <p:val>
                                            <p:strVal val="#ppt_x"/>
                                          </p:val>
                                        </p:tav>
                                      </p:tavLst>
                                    </p:anim>
                                    <p:anim calcmode="lin" valueType="num">
                                      <p:cBhvr additive="base">
                                        <p:cTn id="14"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F631C2-5E41-344D-AEBA-4A531C96613B}"/>
              </a:ext>
            </a:extLst>
          </p:cNvPr>
          <p:cNvPicPr>
            <a:picLocks noChangeAspect="1"/>
          </p:cNvPicPr>
          <p:nvPr/>
        </p:nvPicPr>
        <p:blipFill>
          <a:blip r:embed="rId2"/>
          <a:srcRect/>
          <a:stretch/>
        </p:blipFill>
        <p:spPr>
          <a:xfrm>
            <a:off x="6197601" y="-3991527"/>
            <a:ext cx="6142601" cy="3839125"/>
          </a:xfrm>
          <a:prstGeom prst="rect">
            <a:avLst/>
          </a:prstGeom>
          <a:effectLst>
            <a:outerShdw blurRad="228600" sx="102000" sy="102000" algn="ctr" rotWithShape="0">
              <a:schemeClr val="bg1">
                <a:lumMod val="75000"/>
                <a:alpha val="90000"/>
              </a:schemeClr>
            </a:outerShdw>
          </a:effectLst>
        </p:spPr>
      </p:pic>
      <p:pic>
        <p:nvPicPr>
          <p:cNvPr id="11" name="Picture 10">
            <a:extLst>
              <a:ext uri="{FF2B5EF4-FFF2-40B4-BE49-F238E27FC236}">
                <a16:creationId xmlns:a16="http://schemas.microsoft.com/office/drawing/2014/main" id="{04A68F15-8F35-2E48-AEF1-1610D1694DF1}"/>
              </a:ext>
            </a:extLst>
          </p:cNvPr>
          <p:cNvPicPr>
            <a:picLocks noChangeAspect="1"/>
          </p:cNvPicPr>
          <p:nvPr/>
        </p:nvPicPr>
        <p:blipFill>
          <a:blip r:embed="rId3"/>
          <a:srcRect/>
          <a:stretch/>
        </p:blipFill>
        <p:spPr>
          <a:xfrm>
            <a:off x="6228691" y="1510887"/>
            <a:ext cx="6142603" cy="3839126"/>
          </a:xfrm>
          <a:prstGeom prst="rect">
            <a:avLst/>
          </a:prstGeom>
          <a:effectLst>
            <a:outerShdw blurRad="228600" sx="102000" sy="102000" algn="ctr" rotWithShape="0">
              <a:schemeClr val="bg1">
                <a:lumMod val="75000"/>
                <a:alpha val="90000"/>
              </a:schemeClr>
            </a:outerShdw>
          </a:effectLst>
        </p:spPr>
      </p:pic>
      <p:pic>
        <p:nvPicPr>
          <p:cNvPr id="7" name="Content Placeholder 8">
            <a:extLst>
              <a:ext uri="{FF2B5EF4-FFF2-40B4-BE49-F238E27FC236}">
                <a16:creationId xmlns:a16="http://schemas.microsoft.com/office/drawing/2014/main" id="{618A8563-5C4C-724F-B563-1595C54C7EBD}"/>
              </a:ext>
            </a:extLst>
          </p:cNvPr>
          <p:cNvPicPr>
            <a:picLocks noGrp="1" noChangeAspect="1"/>
          </p:cNvPicPr>
          <p:nvPr>
            <p:ph sz="half" idx="2"/>
          </p:nvPr>
        </p:nvPicPr>
        <p:blipFill rotWithShape="1">
          <a:blip r:embed="rId4"/>
          <a:srcRect l="33" r="33"/>
          <a:stretch/>
        </p:blipFill>
        <p:spPr>
          <a:xfrm>
            <a:off x="5169892" y="1123489"/>
            <a:ext cx="7022107" cy="4853566"/>
          </a:xfrm>
        </p:spPr>
      </p:pic>
      <p:grpSp>
        <p:nvGrpSpPr>
          <p:cNvPr id="4" name="Group 3">
            <a:extLst>
              <a:ext uri="{FF2B5EF4-FFF2-40B4-BE49-F238E27FC236}">
                <a16:creationId xmlns:a16="http://schemas.microsoft.com/office/drawing/2014/main" id="{6195EF07-EF36-E14C-9930-532655286539}"/>
              </a:ext>
            </a:extLst>
          </p:cNvPr>
          <p:cNvGrpSpPr/>
          <p:nvPr/>
        </p:nvGrpSpPr>
        <p:grpSpPr>
          <a:xfrm>
            <a:off x="1093848" y="2288709"/>
            <a:ext cx="4124926" cy="2631832"/>
            <a:chOff x="1093848" y="2288709"/>
            <a:chExt cx="4124926" cy="2631832"/>
          </a:xfrm>
        </p:grpSpPr>
        <p:sp>
          <p:nvSpPr>
            <p:cNvPr id="14" name="TextBox 13">
              <a:extLst>
                <a:ext uri="{FF2B5EF4-FFF2-40B4-BE49-F238E27FC236}">
                  <a16:creationId xmlns:a16="http://schemas.microsoft.com/office/drawing/2014/main" id="{E6142C42-08E6-F647-BDBF-BE32C7497061}"/>
                </a:ext>
              </a:extLst>
            </p:cNvPr>
            <p:cNvSpPr txBox="1"/>
            <p:nvPr/>
          </p:nvSpPr>
          <p:spPr>
            <a:xfrm>
              <a:off x="1093848" y="3510155"/>
              <a:ext cx="3768087" cy="1410386"/>
            </a:xfrm>
            <a:prstGeom prst="rect">
              <a:avLst/>
            </a:prstGeom>
            <a:noFill/>
          </p:spPr>
          <p:txBody>
            <a:bodyPr wrap="square" rtlCol="0">
              <a:spAutoFit/>
            </a:bodyPr>
            <a:lstStyle/>
            <a:p>
              <a:pPr marL="342900" indent="-342900" fontAlgn="base">
                <a:lnSpc>
                  <a:spcPts val="2600"/>
                </a:lnSpc>
                <a:buFont typeface="Wingdings" pitchFamily="2" charset="2"/>
                <a:buChar char="ü"/>
              </a:pPr>
              <a:r>
                <a:rPr lang="en-US" sz="2000" dirty="0">
                  <a:solidFill>
                    <a:schemeClr val="tx1">
                      <a:lumMod val="75000"/>
                      <a:lumOff val="25000"/>
                    </a:schemeClr>
                  </a:solidFill>
                </a:rPr>
                <a:t>Buckets categorize assets by risk and type</a:t>
              </a:r>
            </a:p>
            <a:p>
              <a:pPr marL="342900" indent="-342900" fontAlgn="base">
                <a:lnSpc>
                  <a:spcPts val="2600"/>
                </a:lnSpc>
                <a:buFont typeface="Wingdings" pitchFamily="2" charset="2"/>
                <a:buChar char="ü"/>
              </a:pPr>
              <a:r>
                <a:rPr lang="en-US" sz="2000" dirty="0">
                  <a:solidFill>
                    <a:schemeClr val="tx1">
                      <a:lumMod val="75000"/>
                      <a:lumOff val="25000"/>
                    </a:schemeClr>
                  </a:solidFill>
                </a:rPr>
                <a:t>Simulation dials modify targets</a:t>
              </a:r>
            </a:p>
            <a:p>
              <a:pPr marL="342900" indent="-342900" fontAlgn="base">
                <a:lnSpc>
                  <a:spcPts val="2600"/>
                </a:lnSpc>
                <a:buFont typeface="Wingdings" pitchFamily="2" charset="2"/>
                <a:buChar char="ü"/>
              </a:pPr>
              <a:r>
                <a:rPr lang="en-US" sz="2000" dirty="0">
                  <a:solidFill>
                    <a:schemeClr val="tx1">
                      <a:lumMod val="75000"/>
                      <a:lumOff val="25000"/>
                    </a:schemeClr>
                  </a:solidFill>
                </a:rPr>
                <a:t>Illustrate multiple what-if’s</a:t>
              </a:r>
            </a:p>
          </p:txBody>
        </p:sp>
        <p:sp>
          <p:nvSpPr>
            <p:cNvPr id="5" name="TextBox 4">
              <a:extLst>
                <a:ext uri="{FF2B5EF4-FFF2-40B4-BE49-F238E27FC236}">
                  <a16:creationId xmlns:a16="http://schemas.microsoft.com/office/drawing/2014/main" id="{234EBB64-630A-6A4A-88C3-801EAD8BD2CD}"/>
                </a:ext>
              </a:extLst>
            </p:cNvPr>
            <p:cNvSpPr txBox="1"/>
            <p:nvPr/>
          </p:nvSpPr>
          <p:spPr>
            <a:xfrm>
              <a:off x="1093848" y="2644072"/>
              <a:ext cx="4124926" cy="759182"/>
            </a:xfrm>
            <a:prstGeom prst="rect">
              <a:avLst/>
            </a:prstGeom>
            <a:noFill/>
          </p:spPr>
          <p:txBody>
            <a:bodyPr wrap="square" rtlCol="0">
              <a:spAutoFit/>
            </a:bodyPr>
            <a:lstStyle/>
            <a:p>
              <a:pPr fontAlgn="base">
                <a:lnSpc>
                  <a:spcPts val="2600"/>
                </a:lnSpc>
              </a:pPr>
              <a:r>
                <a:rPr lang="en-US" sz="2400" b="1" dirty="0">
                  <a:solidFill>
                    <a:schemeClr val="tx1">
                      <a:lumMod val="90000"/>
                      <a:lumOff val="10000"/>
                    </a:schemeClr>
                  </a:solidFill>
                </a:rPr>
                <a:t>Assess current plan with animated, on-screen graphics</a:t>
              </a:r>
            </a:p>
          </p:txBody>
        </p:sp>
        <p:sp>
          <p:nvSpPr>
            <p:cNvPr id="8" name="TextBox 7">
              <a:extLst>
                <a:ext uri="{FF2B5EF4-FFF2-40B4-BE49-F238E27FC236}">
                  <a16:creationId xmlns:a16="http://schemas.microsoft.com/office/drawing/2014/main" id="{1E527523-75F0-624D-8B6B-6DD642A8CC55}"/>
                </a:ext>
              </a:extLst>
            </p:cNvPr>
            <p:cNvSpPr txBox="1"/>
            <p:nvPr/>
          </p:nvSpPr>
          <p:spPr>
            <a:xfrm>
              <a:off x="1125931" y="2288709"/>
              <a:ext cx="2339163" cy="261610"/>
            </a:xfrm>
            <a:prstGeom prst="rect">
              <a:avLst/>
            </a:prstGeom>
            <a:noFill/>
          </p:spPr>
          <p:txBody>
            <a:bodyPr wrap="square" rtlCol="0">
              <a:spAutoFit/>
            </a:bodyPr>
            <a:lstStyle/>
            <a:p>
              <a:r>
                <a:rPr lang="en-US" sz="1100" b="1" spc="600" dirty="0">
                  <a:solidFill>
                    <a:srgbClr val="5470F2"/>
                  </a:solidFill>
                  <a:latin typeface="Calibri" panose="020F0502020204030204" pitchFamily="34" charset="0"/>
                  <a:cs typeface="Calibri" panose="020F0502020204030204" pitchFamily="34" charset="0"/>
                </a:rPr>
                <a:t>REVIEW</a:t>
              </a:r>
            </a:p>
          </p:txBody>
        </p:sp>
      </p:grpSp>
    </p:spTree>
    <p:extLst>
      <p:ext uri="{BB962C8B-B14F-4D97-AF65-F5344CB8AC3E}">
        <p14:creationId xmlns:p14="http://schemas.microsoft.com/office/powerpoint/2010/main" val="1662496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50000" decel="50000" fill="hold" nodeType="withEffect">
                                  <p:stCondLst>
                                    <p:cond delay="400"/>
                                  </p:stCondLst>
                                  <p:childTnLst>
                                    <p:anim calcmode="lin" valueType="num">
                                      <p:cBhvr additive="base">
                                        <p:cTn id="6" dur="1500"/>
                                        <p:tgtEl>
                                          <p:spTgt spid="11"/>
                                        </p:tgtEl>
                                        <p:attrNameLst>
                                          <p:attrName>ppt_x</p:attrName>
                                        </p:attrNameLst>
                                      </p:cBhvr>
                                      <p:tavLst>
                                        <p:tav tm="0">
                                          <p:val>
                                            <p:strVal val="ppt_x"/>
                                          </p:val>
                                        </p:tav>
                                        <p:tav tm="100000">
                                          <p:val>
                                            <p:strVal val="ppt_x"/>
                                          </p:val>
                                        </p:tav>
                                      </p:tavLst>
                                    </p:anim>
                                    <p:anim calcmode="lin" valueType="num">
                                      <p:cBhvr additive="base">
                                        <p:cTn id="7" dur="1500"/>
                                        <p:tgtEl>
                                          <p:spTgt spid="11"/>
                                        </p:tgtEl>
                                        <p:attrNameLst>
                                          <p:attrName>ppt_y</p:attrName>
                                        </p:attrNameLst>
                                      </p:cBhvr>
                                      <p:tavLst>
                                        <p:tav tm="0">
                                          <p:val>
                                            <p:strVal val="ppt_y"/>
                                          </p:val>
                                        </p:tav>
                                        <p:tav tm="100000">
                                          <p:val>
                                            <p:strVal val="1+ppt_h/2"/>
                                          </p:val>
                                        </p:tav>
                                      </p:tavLst>
                                    </p:anim>
                                    <p:set>
                                      <p:cBhvr>
                                        <p:cTn id="8" dur="1" fill="hold">
                                          <p:stCondLst>
                                            <p:cond delay="1499"/>
                                          </p:stCondLst>
                                        </p:cTn>
                                        <p:tgtEl>
                                          <p:spTgt spid="11"/>
                                        </p:tgtEl>
                                        <p:attrNameLst>
                                          <p:attrName>style.visibility</p:attrName>
                                        </p:attrNameLst>
                                      </p:cBhvr>
                                      <p:to>
                                        <p:strVal val="hidden"/>
                                      </p:to>
                                    </p:set>
                                  </p:childTnLst>
                                </p:cTn>
                              </p:par>
                              <p:par>
                                <p:cTn id="9" presetID="42" presetClass="path" presetSubtype="0" accel="50000" decel="50000" fill="hold" nodeType="withEffect">
                                  <p:stCondLst>
                                    <p:cond delay="0"/>
                                  </p:stCondLst>
                                  <p:childTnLst>
                                    <p:animMotion origin="layout" path="M 3.75E-6 3.33333E-6 L 0.00143 0.80208 " pathEditMode="relative" rAng="0" ptsTypes="AA">
                                      <p:cBhvr>
                                        <p:cTn id="10" dur="2000" fill="hold"/>
                                        <p:tgtEl>
                                          <p:spTgt spid="10"/>
                                        </p:tgtEl>
                                        <p:attrNameLst>
                                          <p:attrName>ppt_x</p:attrName>
                                          <p:attrName>ppt_y</p:attrName>
                                        </p:attrNameLst>
                                      </p:cBhvr>
                                      <p:rCtr x="65" y="40093"/>
                                    </p:animMotion>
                                  </p:childTnLst>
                                </p:cTn>
                              </p:par>
                              <p:par>
                                <p:cTn id="11" presetID="2" presetClass="entr" presetSubtype="8" accel="50000" decel="5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500" fill="hold"/>
                                        <p:tgtEl>
                                          <p:spTgt spid="4"/>
                                        </p:tgtEl>
                                        <p:attrNameLst>
                                          <p:attrName>ppt_x</p:attrName>
                                        </p:attrNameLst>
                                      </p:cBhvr>
                                      <p:tavLst>
                                        <p:tav tm="0">
                                          <p:val>
                                            <p:strVal val="0-#ppt_w/2"/>
                                          </p:val>
                                        </p:tav>
                                        <p:tav tm="100000">
                                          <p:val>
                                            <p:strVal val="#ppt_x"/>
                                          </p:val>
                                        </p:tav>
                                      </p:tavLst>
                                    </p:anim>
                                    <p:anim calcmode="lin" valueType="num">
                                      <p:cBhvr additive="base">
                                        <p:cTn id="14"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A980C27-F880-0241-8B18-616A8464126B}"/>
              </a:ext>
            </a:extLst>
          </p:cNvPr>
          <p:cNvPicPr>
            <a:picLocks noChangeAspect="1"/>
          </p:cNvPicPr>
          <p:nvPr/>
        </p:nvPicPr>
        <p:blipFill>
          <a:blip r:embed="rId3"/>
          <a:srcRect/>
          <a:stretch/>
        </p:blipFill>
        <p:spPr>
          <a:xfrm>
            <a:off x="6197601" y="-3991527"/>
            <a:ext cx="6142601" cy="3839125"/>
          </a:xfrm>
          <a:prstGeom prst="rect">
            <a:avLst/>
          </a:prstGeom>
          <a:effectLst>
            <a:outerShdw blurRad="228600" sx="102000" sy="102000" algn="ctr" rotWithShape="0">
              <a:schemeClr val="bg1">
                <a:lumMod val="75000"/>
                <a:alpha val="90000"/>
              </a:schemeClr>
            </a:outerShdw>
          </a:effectLst>
        </p:spPr>
      </p:pic>
      <p:pic>
        <p:nvPicPr>
          <p:cNvPr id="11" name="Picture 10">
            <a:extLst>
              <a:ext uri="{FF2B5EF4-FFF2-40B4-BE49-F238E27FC236}">
                <a16:creationId xmlns:a16="http://schemas.microsoft.com/office/drawing/2014/main" id="{19B1F197-20CC-AE47-ACB5-F794D5748680}"/>
              </a:ext>
            </a:extLst>
          </p:cNvPr>
          <p:cNvPicPr>
            <a:picLocks noChangeAspect="1"/>
          </p:cNvPicPr>
          <p:nvPr/>
        </p:nvPicPr>
        <p:blipFill>
          <a:blip r:embed="rId4"/>
          <a:srcRect/>
          <a:stretch/>
        </p:blipFill>
        <p:spPr>
          <a:xfrm>
            <a:off x="6228692" y="1510887"/>
            <a:ext cx="6142601" cy="3839126"/>
          </a:xfrm>
          <a:prstGeom prst="rect">
            <a:avLst/>
          </a:prstGeom>
          <a:effectLst>
            <a:outerShdw blurRad="228600" sx="102000" sy="102000" algn="ctr" rotWithShape="0">
              <a:schemeClr val="bg1">
                <a:lumMod val="75000"/>
                <a:alpha val="90000"/>
              </a:schemeClr>
            </a:outerShdw>
          </a:effectLst>
        </p:spPr>
      </p:pic>
      <p:grpSp>
        <p:nvGrpSpPr>
          <p:cNvPr id="4" name="Group 3">
            <a:extLst>
              <a:ext uri="{FF2B5EF4-FFF2-40B4-BE49-F238E27FC236}">
                <a16:creationId xmlns:a16="http://schemas.microsoft.com/office/drawing/2014/main" id="{0C24A714-4D52-4E49-BAA1-DE96D83DF589}"/>
              </a:ext>
            </a:extLst>
          </p:cNvPr>
          <p:cNvGrpSpPr/>
          <p:nvPr/>
        </p:nvGrpSpPr>
        <p:grpSpPr>
          <a:xfrm>
            <a:off x="1093848" y="2131811"/>
            <a:ext cx="4124926" cy="2988339"/>
            <a:chOff x="1093848" y="2131811"/>
            <a:chExt cx="4124926" cy="2988339"/>
          </a:xfrm>
        </p:grpSpPr>
        <p:sp>
          <p:nvSpPr>
            <p:cNvPr id="14" name="TextBox 13">
              <a:extLst>
                <a:ext uri="{FF2B5EF4-FFF2-40B4-BE49-F238E27FC236}">
                  <a16:creationId xmlns:a16="http://schemas.microsoft.com/office/drawing/2014/main" id="{E6142C42-08E6-F647-BDBF-BE32C7497061}"/>
                </a:ext>
              </a:extLst>
            </p:cNvPr>
            <p:cNvSpPr txBox="1"/>
            <p:nvPr/>
          </p:nvSpPr>
          <p:spPr>
            <a:xfrm>
              <a:off x="1093848" y="3376339"/>
              <a:ext cx="4076044" cy="1743811"/>
            </a:xfrm>
            <a:prstGeom prst="rect">
              <a:avLst/>
            </a:prstGeom>
            <a:noFill/>
          </p:spPr>
          <p:txBody>
            <a:bodyPr wrap="square" rtlCol="0">
              <a:spAutoFit/>
            </a:bodyPr>
            <a:lstStyle/>
            <a:p>
              <a:pPr marL="342900" indent="-342900" fontAlgn="base">
                <a:lnSpc>
                  <a:spcPts val="2600"/>
                </a:lnSpc>
                <a:buFont typeface="Wingdings" pitchFamily="2" charset="2"/>
                <a:buChar char="ü"/>
              </a:pPr>
              <a:r>
                <a:rPr lang="en-US" sz="2000" dirty="0">
                  <a:solidFill>
                    <a:schemeClr val="tx1">
                      <a:lumMod val="75000"/>
                      <a:lumOff val="25000"/>
                    </a:schemeClr>
                  </a:solidFill>
                </a:rPr>
                <a:t>Transfer buttons easily move assets to recommended buckets</a:t>
              </a:r>
            </a:p>
            <a:p>
              <a:pPr marL="342900" indent="-342900" fontAlgn="base">
                <a:lnSpc>
                  <a:spcPts val="2600"/>
                </a:lnSpc>
                <a:buFont typeface="Wingdings" pitchFamily="2" charset="2"/>
                <a:buChar char="ü"/>
              </a:pPr>
              <a:r>
                <a:rPr lang="en-US" sz="2000" dirty="0">
                  <a:solidFill>
                    <a:schemeClr val="tx1">
                      <a:lumMod val="75000"/>
                      <a:lumOff val="25000"/>
                    </a:schemeClr>
                  </a:solidFill>
                </a:rPr>
                <a:t>Illustrate full or partial transfers to new or existing assets, annuities, and life insurance</a:t>
              </a:r>
            </a:p>
          </p:txBody>
        </p:sp>
        <p:sp>
          <p:nvSpPr>
            <p:cNvPr id="5" name="TextBox 4">
              <a:extLst>
                <a:ext uri="{FF2B5EF4-FFF2-40B4-BE49-F238E27FC236}">
                  <a16:creationId xmlns:a16="http://schemas.microsoft.com/office/drawing/2014/main" id="{234EBB64-630A-6A4A-88C3-801EAD8BD2CD}"/>
                </a:ext>
              </a:extLst>
            </p:cNvPr>
            <p:cNvSpPr txBox="1"/>
            <p:nvPr/>
          </p:nvSpPr>
          <p:spPr>
            <a:xfrm>
              <a:off x="1093848" y="2510256"/>
              <a:ext cx="4124926" cy="759182"/>
            </a:xfrm>
            <a:prstGeom prst="rect">
              <a:avLst/>
            </a:prstGeom>
            <a:noFill/>
          </p:spPr>
          <p:txBody>
            <a:bodyPr wrap="square" rtlCol="0">
              <a:spAutoFit/>
            </a:bodyPr>
            <a:lstStyle/>
            <a:p>
              <a:pPr fontAlgn="base">
                <a:lnSpc>
                  <a:spcPts val="2600"/>
                </a:lnSpc>
              </a:pPr>
              <a:r>
                <a:rPr lang="en-US" sz="2400" b="1" dirty="0">
                  <a:solidFill>
                    <a:schemeClr val="tx1">
                      <a:lumMod val="90000"/>
                      <a:lumOff val="10000"/>
                    </a:schemeClr>
                  </a:solidFill>
                </a:rPr>
                <a:t>Propose solutions to maximize retirement income  </a:t>
              </a:r>
            </a:p>
          </p:txBody>
        </p:sp>
        <p:sp>
          <p:nvSpPr>
            <p:cNvPr id="8" name="TextBox 7">
              <a:extLst>
                <a:ext uri="{FF2B5EF4-FFF2-40B4-BE49-F238E27FC236}">
                  <a16:creationId xmlns:a16="http://schemas.microsoft.com/office/drawing/2014/main" id="{2C516E0A-FAF1-F24A-B98B-4F5ACC3147B0}"/>
                </a:ext>
              </a:extLst>
            </p:cNvPr>
            <p:cNvSpPr txBox="1"/>
            <p:nvPr/>
          </p:nvSpPr>
          <p:spPr>
            <a:xfrm>
              <a:off x="1125931" y="2131811"/>
              <a:ext cx="2339163" cy="261610"/>
            </a:xfrm>
            <a:prstGeom prst="rect">
              <a:avLst/>
            </a:prstGeom>
            <a:noFill/>
          </p:spPr>
          <p:txBody>
            <a:bodyPr wrap="square" rtlCol="0">
              <a:spAutoFit/>
            </a:bodyPr>
            <a:lstStyle/>
            <a:p>
              <a:r>
                <a:rPr lang="en-US" sz="1100" b="1" spc="600" dirty="0">
                  <a:solidFill>
                    <a:srgbClr val="5470F2"/>
                  </a:solidFill>
                  <a:latin typeface="Calibri" panose="020F0502020204030204" pitchFamily="34" charset="0"/>
                  <a:cs typeface="Calibri" panose="020F0502020204030204" pitchFamily="34" charset="0"/>
                </a:rPr>
                <a:t>PROPOSE</a:t>
              </a:r>
            </a:p>
          </p:txBody>
        </p:sp>
      </p:grpSp>
      <p:pic>
        <p:nvPicPr>
          <p:cNvPr id="3" name="Picture 2" descr="Graphical user interface, application&#10;&#10;Description automatically generated">
            <a:extLst>
              <a:ext uri="{FF2B5EF4-FFF2-40B4-BE49-F238E27FC236}">
                <a16:creationId xmlns:a16="http://schemas.microsoft.com/office/drawing/2014/main" id="{3202C1BF-706B-5241-B74C-7B136F9E3EF5}"/>
              </a:ext>
            </a:extLst>
          </p:cNvPr>
          <p:cNvPicPr>
            <a:picLocks noChangeAspect="1"/>
          </p:cNvPicPr>
          <p:nvPr/>
        </p:nvPicPr>
        <p:blipFill>
          <a:blip r:embed="rId5"/>
          <a:stretch>
            <a:fillRect/>
          </a:stretch>
        </p:blipFill>
        <p:spPr>
          <a:xfrm>
            <a:off x="7149986" y="1695899"/>
            <a:ext cx="4289664" cy="3466202"/>
          </a:xfrm>
          <a:prstGeom prst="rect">
            <a:avLst/>
          </a:prstGeom>
          <a:effectLst>
            <a:outerShdw blurRad="127000" sx="101000" sy="101000" algn="ctr" rotWithShape="0">
              <a:schemeClr val="bg1">
                <a:lumMod val="65000"/>
                <a:alpha val="98000"/>
              </a:schemeClr>
            </a:outerShdw>
          </a:effectLst>
        </p:spPr>
      </p:pic>
      <p:pic>
        <p:nvPicPr>
          <p:cNvPr id="7" name="Content Placeholder 8">
            <a:extLst>
              <a:ext uri="{FF2B5EF4-FFF2-40B4-BE49-F238E27FC236}">
                <a16:creationId xmlns:a16="http://schemas.microsoft.com/office/drawing/2014/main" id="{8FD0767F-A162-2249-9F26-A4B7E576C5D6}"/>
              </a:ext>
            </a:extLst>
          </p:cNvPr>
          <p:cNvPicPr>
            <a:picLocks noGrp="1" noChangeAspect="1"/>
          </p:cNvPicPr>
          <p:nvPr>
            <p:ph sz="half" idx="2"/>
          </p:nvPr>
        </p:nvPicPr>
        <p:blipFill rotWithShape="1">
          <a:blip r:embed="rId6"/>
          <a:srcRect l="33" r="33"/>
          <a:stretch/>
        </p:blipFill>
        <p:spPr>
          <a:xfrm>
            <a:off x="5169892" y="1123489"/>
            <a:ext cx="7022107" cy="4853566"/>
          </a:xfrm>
        </p:spPr>
      </p:pic>
    </p:spTree>
    <p:extLst>
      <p:ext uri="{BB962C8B-B14F-4D97-AF65-F5344CB8AC3E}">
        <p14:creationId xmlns:p14="http://schemas.microsoft.com/office/powerpoint/2010/main" val="2380663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50000" decel="50000" fill="hold" nodeType="withEffect">
                                  <p:stCondLst>
                                    <p:cond delay="400"/>
                                  </p:stCondLst>
                                  <p:childTnLst>
                                    <p:anim calcmode="lin" valueType="num">
                                      <p:cBhvr additive="base">
                                        <p:cTn id="6" dur="1500"/>
                                        <p:tgtEl>
                                          <p:spTgt spid="11"/>
                                        </p:tgtEl>
                                        <p:attrNameLst>
                                          <p:attrName>ppt_x</p:attrName>
                                        </p:attrNameLst>
                                      </p:cBhvr>
                                      <p:tavLst>
                                        <p:tav tm="0">
                                          <p:val>
                                            <p:strVal val="ppt_x"/>
                                          </p:val>
                                        </p:tav>
                                        <p:tav tm="100000">
                                          <p:val>
                                            <p:strVal val="ppt_x"/>
                                          </p:val>
                                        </p:tav>
                                      </p:tavLst>
                                    </p:anim>
                                    <p:anim calcmode="lin" valueType="num">
                                      <p:cBhvr additive="base">
                                        <p:cTn id="7" dur="1500"/>
                                        <p:tgtEl>
                                          <p:spTgt spid="11"/>
                                        </p:tgtEl>
                                        <p:attrNameLst>
                                          <p:attrName>ppt_y</p:attrName>
                                        </p:attrNameLst>
                                      </p:cBhvr>
                                      <p:tavLst>
                                        <p:tav tm="0">
                                          <p:val>
                                            <p:strVal val="ppt_y"/>
                                          </p:val>
                                        </p:tav>
                                        <p:tav tm="100000">
                                          <p:val>
                                            <p:strVal val="1+ppt_h/2"/>
                                          </p:val>
                                        </p:tav>
                                      </p:tavLst>
                                    </p:anim>
                                    <p:set>
                                      <p:cBhvr>
                                        <p:cTn id="8" dur="1" fill="hold">
                                          <p:stCondLst>
                                            <p:cond delay="1499"/>
                                          </p:stCondLst>
                                        </p:cTn>
                                        <p:tgtEl>
                                          <p:spTgt spid="11"/>
                                        </p:tgtEl>
                                        <p:attrNameLst>
                                          <p:attrName>style.visibility</p:attrName>
                                        </p:attrNameLst>
                                      </p:cBhvr>
                                      <p:to>
                                        <p:strVal val="hidden"/>
                                      </p:to>
                                    </p:set>
                                  </p:childTnLst>
                                </p:cTn>
                              </p:par>
                              <p:par>
                                <p:cTn id="9" presetID="42" presetClass="path" presetSubtype="0" accel="50000" decel="50000" fill="hold" nodeType="withEffect">
                                  <p:stCondLst>
                                    <p:cond delay="0"/>
                                  </p:stCondLst>
                                  <p:childTnLst>
                                    <p:animMotion origin="layout" path="M 3.75E-6 3.33333E-6 L 0.00143 0.80208 " pathEditMode="relative" rAng="0" ptsTypes="AA">
                                      <p:cBhvr>
                                        <p:cTn id="10" dur="2000" fill="hold"/>
                                        <p:tgtEl>
                                          <p:spTgt spid="10"/>
                                        </p:tgtEl>
                                        <p:attrNameLst>
                                          <p:attrName>ppt_x</p:attrName>
                                          <p:attrName>ppt_y</p:attrName>
                                        </p:attrNameLst>
                                      </p:cBhvr>
                                      <p:rCtr x="65" y="40093"/>
                                    </p:animMotion>
                                  </p:childTnLst>
                                </p:cTn>
                              </p:par>
                              <p:par>
                                <p:cTn id="11" presetID="2" presetClass="entr" presetSubtype="8" accel="50000" decel="5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500" fill="hold"/>
                                        <p:tgtEl>
                                          <p:spTgt spid="4"/>
                                        </p:tgtEl>
                                        <p:attrNameLst>
                                          <p:attrName>ppt_x</p:attrName>
                                        </p:attrNameLst>
                                      </p:cBhvr>
                                      <p:tavLst>
                                        <p:tav tm="0">
                                          <p:val>
                                            <p:strVal val="0-#ppt_w/2"/>
                                          </p:val>
                                        </p:tav>
                                        <p:tav tm="100000">
                                          <p:val>
                                            <p:strVal val="#ppt_x"/>
                                          </p:val>
                                        </p:tav>
                                      </p:tavLst>
                                    </p:anim>
                                    <p:anim calcmode="lin" valueType="num">
                                      <p:cBhvr additive="base">
                                        <p:cTn id="14"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750"/>
                                        <p:tgtEl>
                                          <p:spTgt spid="3"/>
                                        </p:tgtEl>
                                      </p:cBhvr>
                                    </p:animEffect>
                                    <p:anim calcmode="lin" valueType="num">
                                      <p:cBhvr>
                                        <p:cTn id="20" dur="750" fill="hold"/>
                                        <p:tgtEl>
                                          <p:spTgt spid="3"/>
                                        </p:tgtEl>
                                        <p:attrNameLst>
                                          <p:attrName>ppt_x</p:attrName>
                                        </p:attrNameLst>
                                      </p:cBhvr>
                                      <p:tavLst>
                                        <p:tav tm="0">
                                          <p:val>
                                            <p:strVal val="#ppt_x"/>
                                          </p:val>
                                        </p:tav>
                                        <p:tav tm="100000">
                                          <p:val>
                                            <p:strVal val="#ppt_x"/>
                                          </p:val>
                                        </p:tav>
                                      </p:tavLst>
                                    </p:anim>
                                    <p:anim calcmode="lin" valueType="num">
                                      <p:cBhvr>
                                        <p:cTn id="21"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87B24B-FCDB-3745-B020-E3CD10997B18}"/>
              </a:ext>
            </a:extLst>
          </p:cNvPr>
          <p:cNvPicPr>
            <a:picLocks noChangeAspect="1"/>
          </p:cNvPicPr>
          <p:nvPr/>
        </p:nvPicPr>
        <p:blipFill>
          <a:blip r:embed="rId2"/>
          <a:srcRect/>
          <a:stretch/>
        </p:blipFill>
        <p:spPr>
          <a:xfrm>
            <a:off x="6197601" y="-3991527"/>
            <a:ext cx="6142601" cy="3839126"/>
          </a:xfrm>
          <a:prstGeom prst="rect">
            <a:avLst/>
          </a:prstGeom>
          <a:effectLst>
            <a:outerShdw blurRad="228600" sx="102000" sy="102000" algn="ctr" rotWithShape="0">
              <a:schemeClr val="bg1">
                <a:lumMod val="75000"/>
                <a:alpha val="90000"/>
              </a:schemeClr>
            </a:outerShdw>
          </a:effectLst>
        </p:spPr>
      </p:pic>
      <p:pic>
        <p:nvPicPr>
          <p:cNvPr id="11" name="Picture 10">
            <a:extLst>
              <a:ext uri="{FF2B5EF4-FFF2-40B4-BE49-F238E27FC236}">
                <a16:creationId xmlns:a16="http://schemas.microsoft.com/office/drawing/2014/main" id="{9E288608-6788-E343-8BA2-E091BBC69FA9}"/>
              </a:ext>
            </a:extLst>
          </p:cNvPr>
          <p:cNvPicPr>
            <a:picLocks noChangeAspect="1"/>
          </p:cNvPicPr>
          <p:nvPr/>
        </p:nvPicPr>
        <p:blipFill>
          <a:blip r:embed="rId3"/>
          <a:srcRect/>
          <a:stretch/>
        </p:blipFill>
        <p:spPr>
          <a:xfrm>
            <a:off x="6228692" y="1510887"/>
            <a:ext cx="6142601" cy="3839126"/>
          </a:xfrm>
          <a:prstGeom prst="rect">
            <a:avLst/>
          </a:prstGeom>
          <a:effectLst>
            <a:outerShdw blurRad="228600" sx="102000" sy="102000" algn="ctr" rotWithShape="0">
              <a:schemeClr val="bg1">
                <a:lumMod val="75000"/>
                <a:alpha val="90000"/>
              </a:schemeClr>
            </a:outerShdw>
          </a:effectLst>
        </p:spPr>
      </p:pic>
      <p:grpSp>
        <p:nvGrpSpPr>
          <p:cNvPr id="4" name="Group 3">
            <a:extLst>
              <a:ext uri="{FF2B5EF4-FFF2-40B4-BE49-F238E27FC236}">
                <a16:creationId xmlns:a16="http://schemas.microsoft.com/office/drawing/2014/main" id="{0101CA1E-4CB2-7F4D-816B-64C9285AD0F1}"/>
              </a:ext>
            </a:extLst>
          </p:cNvPr>
          <p:cNvGrpSpPr/>
          <p:nvPr/>
        </p:nvGrpSpPr>
        <p:grpSpPr>
          <a:xfrm>
            <a:off x="1093847" y="1740543"/>
            <a:ext cx="4347951" cy="4023044"/>
            <a:chOff x="1093847" y="1740543"/>
            <a:chExt cx="4347951" cy="4023044"/>
          </a:xfrm>
        </p:grpSpPr>
        <p:sp>
          <p:nvSpPr>
            <p:cNvPr id="14" name="TextBox 13">
              <a:extLst>
                <a:ext uri="{FF2B5EF4-FFF2-40B4-BE49-F238E27FC236}">
                  <a16:creationId xmlns:a16="http://schemas.microsoft.com/office/drawing/2014/main" id="{E6142C42-08E6-F647-BDBF-BE32C7497061}"/>
                </a:ext>
              </a:extLst>
            </p:cNvPr>
            <p:cNvSpPr txBox="1"/>
            <p:nvPr/>
          </p:nvSpPr>
          <p:spPr>
            <a:xfrm>
              <a:off x="1093848" y="3019502"/>
              <a:ext cx="3768087" cy="2744085"/>
            </a:xfrm>
            <a:prstGeom prst="rect">
              <a:avLst/>
            </a:prstGeom>
            <a:noFill/>
          </p:spPr>
          <p:txBody>
            <a:bodyPr wrap="square" rtlCol="0">
              <a:spAutoFit/>
            </a:bodyPr>
            <a:lstStyle/>
            <a:p>
              <a:pPr marL="342900" indent="-342900" fontAlgn="base">
                <a:lnSpc>
                  <a:spcPts val="2600"/>
                </a:lnSpc>
                <a:buFont typeface="Wingdings" pitchFamily="2" charset="2"/>
                <a:buChar char="ü"/>
              </a:pPr>
              <a:r>
                <a:rPr lang="en-US" sz="2000" dirty="0">
                  <a:solidFill>
                    <a:schemeClr val="tx1">
                      <a:lumMod val="75000"/>
                      <a:lumOff val="25000"/>
                    </a:schemeClr>
                  </a:solidFill>
                </a:rPr>
                <a:t>FINRA approved output and screen presentations</a:t>
              </a:r>
            </a:p>
            <a:p>
              <a:pPr marL="342900" indent="-342900" fontAlgn="base">
                <a:lnSpc>
                  <a:spcPts val="2600"/>
                </a:lnSpc>
                <a:buFont typeface="Wingdings" pitchFamily="2" charset="2"/>
                <a:buChar char="ü"/>
              </a:pPr>
              <a:r>
                <a:rPr lang="en-US" sz="2000" dirty="0">
                  <a:solidFill>
                    <a:schemeClr val="tx1">
                      <a:lumMod val="75000"/>
                      <a:lumOff val="25000"/>
                    </a:schemeClr>
                  </a:solidFill>
                </a:rPr>
                <a:t>Monte Carlo simulations statistically support your recommendations</a:t>
              </a:r>
            </a:p>
            <a:p>
              <a:pPr marL="342900" indent="-342900" fontAlgn="base">
                <a:lnSpc>
                  <a:spcPts val="2600"/>
                </a:lnSpc>
                <a:buFont typeface="Wingdings" pitchFamily="2" charset="2"/>
                <a:buChar char="ü"/>
              </a:pPr>
              <a:r>
                <a:rPr lang="en-US" sz="2000" dirty="0">
                  <a:solidFill>
                    <a:schemeClr val="tx1">
                      <a:lumMod val="75000"/>
                      <a:lumOff val="25000"/>
                    </a:schemeClr>
                  </a:solidFill>
                </a:rPr>
                <a:t>Include investment rationale notes with recommendations</a:t>
              </a:r>
            </a:p>
          </p:txBody>
        </p:sp>
        <p:sp>
          <p:nvSpPr>
            <p:cNvPr id="5" name="TextBox 4">
              <a:extLst>
                <a:ext uri="{FF2B5EF4-FFF2-40B4-BE49-F238E27FC236}">
                  <a16:creationId xmlns:a16="http://schemas.microsoft.com/office/drawing/2014/main" id="{234EBB64-630A-6A4A-88C3-801EAD8BD2CD}"/>
                </a:ext>
              </a:extLst>
            </p:cNvPr>
            <p:cNvSpPr txBox="1"/>
            <p:nvPr/>
          </p:nvSpPr>
          <p:spPr>
            <a:xfrm>
              <a:off x="1093847" y="2153419"/>
              <a:ext cx="4347951" cy="759182"/>
            </a:xfrm>
            <a:prstGeom prst="rect">
              <a:avLst/>
            </a:prstGeom>
            <a:noFill/>
          </p:spPr>
          <p:txBody>
            <a:bodyPr wrap="square" rtlCol="0">
              <a:spAutoFit/>
            </a:bodyPr>
            <a:lstStyle/>
            <a:p>
              <a:pPr fontAlgn="base">
                <a:lnSpc>
                  <a:spcPts val="2600"/>
                </a:lnSpc>
              </a:pPr>
              <a:r>
                <a:rPr lang="en-US" sz="2400" b="1" dirty="0">
                  <a:solidFill>
                    <a:schemeClr val="tx1">
                      <a:lumMod val="90000"/>
                      <a:lumOff val="10000"/>
                    </a:schemeClr>
                  </a:solidFill>
                </a:rPr>
                <a:t>Compliance friendly features to support Reg-BI requirements</a:t>
              </a:r>
            </a:p>
          </p:txBody>
        </p:sp>
        <p:sp>
          <p:nvSpPr>
            <p:cNvPr id="8" name="TextBox 7">
              <a:extLst>
                <a:ext uri="{FF2B5EF4-FFF2-40B4-BE49-F238E27FC236}">
                  <a16:creationId xmlns:a16="http://schemas.microsoft.com/office/drawing/2014/main" id="{161C8401-A6C5-2C4F-BFE2-14680015C45D}"/>
                </a:ext>
              </a:extLst>
            </p:cNvPr>
            <p:cNvSpPr txBox="1"/>
            <p:nvPr/>
          </p:nvSpPr>
          <p:spPr>
            <a:xfrm>
              <a:off x="1125931" y="1740543"/>
              <a:ext cx="3221480" cy="261610"/>
            </a:xfrm>
            <a:prstGeom prst="rect">
              <a:avLst/>
            </a:prstGeom>
            <a:noFill/>
          </p:spPr>
          <p:txBody>
            <a:bodyPr wrap="square" rtlCol="0">
              <a:spAutoFit/>
            </a:bodyPr>
            <a:lstStyle/>
            <a:p>
              <a:r>
                <a:rPr lang="en-US" sz="1100" b="1" spc="600" dirty="0">
                  <a:solidFill>
                    <a:srgbClr val="5470F2"/>
                  </a:solidFill>
                  <a:latin typeface="Calibri" panose="020F0502020204030204" pitchFamily="34" charset="0"/>
                  <a:cs typeface="Calibri" panose="020F0502020204030204" pitchFamily="34" charset="0"/>
                </a:rPr>
                <a:t>SUPPORT</a:t>
              </a:r>
            </a:p>
          </p:txBody>
        </p:sp>
      </p:grpSp>
      <p:pic>
        <p:nvPicPr>
          <p:cNvPr id="9" name="Picture 8" descr="Graphical user interface, application&#10;&#10;Description automatically generated">
            <a:extLst>
              <a:ext uri="{FF2B5EF4-FFF2-40B4-BE49-F238E27FC236}">
                <a16:creationId xmlns:a16="http://schemas.microsoft.com/office/drawing/2014/main" id="{6B4EDAF5-BE7C-5348-A2D0-3F213C8A431A}"/>
              </a:ext>
            </a:extLst>
          </p:cNvPr>
          <p:cNvPicPr>
            <a:picLocks noChangeAspect="1"/>
          </p:cNvPicPr>
          <p:nvPr/>
        </p:nvPicPr>
        <p:blipFill>
          <a:blip r:embed="rId4"/>
          <a:stretch>
            <a:fillRect/>
          </a:stretch>
        </p:blipFill>
        <p:spPr>
          <a:xfrm>
            <a:off x="7149986" y="1695899"/>
            <a:ext cx="4289664" cy="3466202"/>
          </a:xfrm>
          <a:prstGeom prst="rect">
            <a:avLst/>
          </a:prstGeom>
          <a:effectLst>
            <a:outerShdw blurRad="127000" sx="101000" sy="101000" algn="ctr" rotWithShape="0">
              <a:schemeClr val="bg1">
                <a:lumMod val="65000"/>
                <a:alpha val="98000"/>
              </a:schemeClr>
            </a:outerShdw>
          </a:effectLst>
        </p:spPr>
      </p:pic>
      <p:pic>
        <p:nvPicPr>
          <p:cNvPr id="7" name="Content Placeholder 8">
            <a:extLst>
              <a:ext uri="{FF2B5EF4-FFF2-40B4-BE49-F238E27FC236}">
                <a16:creationId xmlns:a16="http://schemas.microsoft.com/office/drawing/2014/main" id="{1E6C100B-2239-C849-8365-40850DAAFC46}"/>
              </a:ext>
            </a:extLst>
          </p:cNvPr>
          <p:cNvPicPr>
            <a:picLocks noGrp="1" noChangeAspect="1"/>
          </p:cNvPicPr>
          <p:nvPr>
            <p:ph sz="half" idx="2"/>
          </p:nvPr>
        </p:nvPicPr>
        <p:blipFill rotWithShape="1">
          <a:blip r:embed="rId5"/>
          <a:srcRect l="33" r="33"/>
          <a:stretch/>
        </p:blipFill>
        <p:spPr>
          <a:xfrm>
            <a:off x="5169892" y="1123489"/>
            <a:ext cx="7022107" cy="4853566"/>
          </a:xfrm>
        </p:spPr>
      </p:pic>
    </p:spTree>
    <p:extLst>
      <p:ext uri="{BB962C8B-B14F-4D97-AF65-F5344CB8AC3E}">
        <p14:creationId xmlns:p14="http://schemas.microsoft.com/office/powerpoint/2010/main" val="507353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50000" decel="50000" fill="hold" nodeType="withEffect">
                                  <p:stCondLst>
                                    <p:cond delay="400"/>
                                  </p:stCondLst>
                                  <p:childTnLst>
                                    <p:anim calcmode="lin" valueType="num">
                                      <p:cBhvr additive="base">
                                        <p:cTn id="6" dur="1500"/>
                                        <p:tgtEl>
                                          <p:spTgt spid="11"/>
                                        </p:tgtEl>
                                        <p:attrNameLst>
                                          <p:attrName>ppt_x</p:attrName>
                                        </p:attrNameLst>
                                      </p:cBhvr>
                                      <p:tavLst>
                                        <p:tav tm="0">
                                          <p:val>
                                            <p:strVal val="ppt_x"/>
                                          </p:val>
                                        </p:tav>
                                        <p:tav tm="100000">
                                          <p:val>
                                            <p:strVal val="ppt_x"/>
                                          </p:val>
                                        </p:tav>
                                      </p:tavLst>
                                    </p:anim>
                                    <p:anim calcmode="lin" valueType="num">
                                      <p:cBhvr additive="base">
                                        <p:cTn id="7" dur="1500"/>
                                        <p:tgtEl>
                                          <p:spTgt spid="11"/>
                                        </p:tgtEl>
                                        <p:attrNameLst>
                                          <p:attrName>ppt_y</p:attrName>
                                        </p:attrNameLst>
                                      </p:cBhvr>
                                      <p:tavLst>
                                        <p:tav tm="0">
                                          <p:val>
                                            <p:strVal val="ppt_y"/>
                                          </p:val>
                                        </p:tav>
                                        <p:tav tm="100000">
                                          <p:val>
                                            <p:strVal val="1+ppt_h/2"/>
                                          </p:val>
                                        </p:tav>
                                      </p:tavLst>
                                    </p:anim>
                                    <p:set>
                                      <p:cBhvr>
                                        <p:cTn id="8" dur="1" fill="hold">
                                          <p:stCondLst>
                                            <p:cond delay="1499"/>
                                          </p:stCondLst>
                                        </p:cTn>
                                        <p:tgtEl>
                                          <p:spTgt spid="11"/>
                                        </p:tgtEl>
                                        <p:attrNameLst>
                                          <p:attrName>style.visibility</p:attrName>
                                        </p:attrNameLst>
                                      </p:cBhvr>
                                      <p:to>
                                        <p:strVal val="hidden"/>
                                      </p:to>
                                    </p:set>
                                  </p:childTnLst>
                                </p:cTn>
                              </p:par>
                              <p:par>
                                <p:cTn id="9" presetID="42" presetClass="path" presetSubtype="0" accel="50000" decel="50000" fill="hold" nodeType="withEffect">
                                  <p:stCondLst>
                                    <p:cond delay="0"/>
                                  </p:stCondLst>
                                  <p:childTnLst>
                                    <p:animMotion origin="layout" path="M 3.75E-6 3.33333E-6 L 0.00143 0.80208 " pathEditMode="relative" rAng="0" ptsTypes="AA">
                                      <p:cBhvr>
                                        <p:cTn id="10" dur="2000" fill="hold"/>
                                        <p:tgtEl>
                                          <p:spTgt spid="10"/>
                                        </p:tgtEl>
                                        <p:attrNameLst>
                                          <p:attrName>ppt_x</p:attrName>
                                          <p:attrName>ppt_y</p:attrName>
                                        </p:attrNameLst>
                                      </p:cBhvr>
                                      <p:rCtr x="65" y="40093"/>
                                    </p:animMotion>
                                  </p:childTnLst>
                                </p:cTn>
                              </p:par>
                              <p:par>
                                <p:cTn id="11" presetID="2" presetClass="entr" presetSubtype="8" accel="50000" decel="5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500" fill="hold"/>
                                        <p:tgtEl>
                                          <p:spTgt spid="4"/>
                                        </p:tgtEl>
                                        <p:attrNameLst>
                                          <p:attrName>ppt_x</p:attrName>
                                        </p:attrNameLst>
                                      </p:cBhvr>
                                      <p:tavLst>
                                        <p:tav tm="0">
                                          <p:val>
                                            <p:strVal val="0-#ppt_w/2"/>
                                          </p:val>
                                        </p:tav>
                                        <p:tav tm="100000">
                                          <p:val>
                                            <p:strVal val="#ppt_x"/>
                                          </p:val>
                                        </p:tav>
                                      </p:tavLst>
                                    </p:anim>
                                    <p:anim calcmode="lin" valueType="num">
                                      <p:cBhvr additive="base">
                                        <p:cTn id="14" dur="1500" fill="hold"/>
                                        <p:tgtEl>
                                          <p:spTgt spid="4"/>
                                        </p:tgtEl>
                                        <p:attrNameLst>
                                          <p:attrName>ppt_y</p:attrName>
                                        </p:attrNameLst>
                                      </p:cBhvr>
                                      <p:tavLst>
                                        <p:tav tm="0">
                                          <p:val>
                                            <p:strVal val="#ppt_y"/>
                                          </p:val>
                                        </p:tav>
                                        <p:tav tm="100000">
                                          <p:val>
                                            <p:strVal val="#ppt_y"/>
                                          </p:val>
                                        </p:tav>
                                      </p:tavLst>
                                    </p:anim>
                                  </p:childTnLst>
                                </p:cTn>
                              </p:par>
                              <p:par>
                                <p:cTn id="15" presetID="12" presetClass="exit" presetSubtype="4" fill="hold" nodeType="withEffect">
                                  <p:stCondLst>
                                    <p:cond delay="0"/>
                                  </p:stCondLst>
                                  <p:childTnLst>
                                    <p:anim calcmode="lin" valueType="num">
                                      <p:cBhvr additive="base">
                                        <p:cTn id="16" dur="500"/>
                                        <p:tgtEl>
                                          <p:spTgt spid="9"/>
                                        </p:tgtEl>
                                        <p:attrNameLst>
                                          <p:attrName>ppt_y</p:attrName>
                                        </p:attrNameLst>
                                      </p:cBhvr>
                                      <p:tavLst>
                                        <p:tav tm="0">
                                          <p:val>
                                            <p:strVal val="#ppt_y"/>
                                          </p:val>
                                        </p:tav>
                                        <p:tav tm="100000">
                                          <p:val>
                                            <p:strVal val="#ppt_y+#ppt_h*1.125000"/>
                                          </p:val>
                                        </p:tav>
                                      </p:tavLst>
                                    </p:anim>
                                    <p:animEffect transition="out" filter="wipe(down)">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7ECF60-05F5-534D-92D5-2424611AE1D1}"/>
              </a:ext>
            </a:extLst>
          </p:cNvPr>
          <p:cNvPicPr>
            <a:picLocks noChangeAspect="1"/>
          </p:cNvPicPr>
          <p:nvPr/>
        </p:nvPicPr>
        <p:blipFill>
          <a:blip r:embed="rId3"/>
          <a:srcRect/>
          <a:stretch/>
        </p:blipFill>
        <p:spPr>
          <a:xfrm>
            <a:off x="6197601" y="-3991527"/>
            <a:ext cx="6142601" cy="3839126"/>
          </a:xfrm>
          <a:prstGeom prst="rect">
            <a:avLst/>
          </a:prstGeom>
          <a:effectLst>
            <a:outerShdw blurRad="228600" sx="102000" sy="102000" algn="ctr" rotWithShape="0">
              <a:schemeClr val="bg1">
                <a:lumMod val="75000"/>
                <a:alpha val="90000"/>
              </a:schemeClr>
            </a:outerShdw>
          </a:effectLst>
        </p:spPr>
      </p:pic>
      <p:pic>
        <p:nvPicPr>
          <p:cNvPr id="8" name="Picture 7">
            <a:extLst>
              <a:ext uri="{FF2B5EF4-FFF2-40B4-BE49-F238E27FC236}">
                <a16:creationId xmlns:a16="http://schemas.microsoft.com/office/drawing/2014/main" id="{3DC77019-6224-814B-B8DA-BFF64E659CC7}"/>
              </a:ext>
            </a:extLst>
          </p:cNvPr>
          <p:cNvPicPr>
            <a:picLocks noChangeAspect="1"/>
          </p:cNvPicPr>
          <p:nvPr/>
        </p:nvPicPr>
        <p:blipFill>
          <a:blip r:embed="rId4"/>
          <a:srcRect/>
          <a:stretch/>
        </p:blipFill>
        <p:spPr>
          <a:xfrm>
            <a:off x="6228691" y="1510887"/>
            <a:ext cx="6142603" cy="3839126"/>
          </a:xfrm>
          <a:prstGeom prst="rect">
            <a:avLst/>
          </a:prstGeom>
          <a:effectLst>
            <a:outerShdw blurRad="228600" sx="102000" sy="102000" algn="ctr" rotWithShape="0">
              <a:schemeClr val="bg1">
                <a:lumMod val="75000"/>
                <a:alpha val="90000"/>
              </a:schemeClr>
            </a:outerShdw>
          </a:effectLst>
        </p:spPr>
      </p:pic>
      <p:pic>
        <p:nvPicPr>
          <p:cNvPr id="9" name="Content Placeholder 8">
            <a:extLst>
              <a:ext uri="{FF2B5EF4-FFF2-40B4-BE49-F238E27FC236}">
                <a16:creationId xmlns:a16="http://schemas.microsoft.com/office/drawing/2014/main" id="{0DE9015F-B555-434D-A6A1-4E28091B779F}"/>
              </a:ext>
            </a:extLst>
          </p:cNvPr>
          <p:cNvPicPr>
            <a:picLocks noGrp="1" noChangeAspect="1"/>
          </p:cNvPicPr>
          <p:nvPr>
            <p:ph sz="half" idx="2"/>
          </p:nvPr>
        </p:nvPicPr>
        <p:blipFill rotWithShape="1">
          <a:blip r:embed="rId5"/>
          <a:srcRect l="33" r="33"/>
          <a:stretch/>
        </p:blipFill>
        <p:spPr>
          <a:xfrm>
            <a:off x="5169892" y="1123489"/>
            <a:ext cx="7022107" cy="4853566"/>
          </a:xfrm>
        </p:spPr>
      </p:pic>
      <p:grpSp>
        <p:nvGrpSpPr>
          <p:cNvPr id="2" name="Group 1">
            <a:extLst>
              <a:ext uri="{FF2B5EF4-FFF2-40B4-BE49-F238E27FC236}">
                <a16:creationId xmlns:a16="http://schemas.microsoft.com/office/drawing/2014/main" id="{EE33070E-80BF-9242-A3C2-942483D5C626}"/>
              </a:ext>
            </a:extLst>
          </p:cNvPr>
          <p:cNvGrpSpPr/>
          <p:nvPr/>
        </p:nvGrpSpPr>
        <p:grpSpPr>
          <a:xfrm>
            <a:off x="1093848" y="2204977"/>
            <a:ext cx="4080318" cy="2338644"/>
            <a:chOff x="1093848" y="2204977"/>
            <a:chExt cx="4080318" cy="2338644"/>
          </a:xfrm>
        </p:grpSpPr>
        <p:sp>
          <p:nvSpPr>
            <p:cNvPr id="14" name="TextBox 13">
              <a:extLst>
                <a:ext uri="{FF2B5EF4-FFF2-40B4-BE49-F238E27FC236}">
                  <a16:creationId xmlns:a16="http://schemas.microsoft.com/office/drawing/2014/main" id="{E6142C42-08E6-F647-BDBF-BE32C7497061}"/>
                </a:ext>
              </a:extLst>
            </p:cNvPr>
            <p:cNvSpPr txBox="1"/>
            <p:nvPr/>
          </p:nvSpPr>
          <p:spPr>
            <a:xfrm>
              <a:off x="1093848" y="3800084"/>
              <a:ext cx="3768087" cy="743537"/>
            </a:xfrm>
            <a:prstGeom prst="rect">
              <a:avLst/>
            </a:prstGeom>
            <a:noFill/>
          </p:spPr>
          <p:txBody>
            <a:bodyPr wrap="square" rtlCol="0">
              <a:spAutoFit/>
            </a:bodyPr>
            <a:lstStyle/>
            <a:p>
              <a:pPr marL="342900" indent="-342900" fontAlgn="base">
                <a:lnSpc>
                  <a:spcPts val="2600"/>
                </a:lnSpc>
                <a:buFont typeface="Wingdings" pitchFamily="2" charset="2"/>
                <a:buChar char="ü"/>
              </a:pPr>
              <a:r>
                <a:rPr lang="en-US" sz="2000" dirty="0">
                  <a:solidFill>
                    <a:schemeClr val="tx1">
                      <a:lumMod val="75000"/>
                      <a:lumOff val="25000"/>
                    </a:schemeClr>
                  </a:solidFill>
                </a:rPr>
                <a:t>Animated, side-by-side visuals</a:t>
              </a:r>
            </a:p>
            <a:p>
              <a:pPr marL="342900" indent="-342900" fontAlgn="base">
                <a:lnSpc>
                  <a:spcPts val="2600"/>
                </a:lnSpc>
                <a:buFont typeface="Wingdings" pitchFamily="2" charset="2"/>
                <a:buChar char="ü"/>
              </a:pPr>
              <a:r>
                <a:rPr lang="en-US" sz="2000" dirty="0">
                  <a:solidFill>
                    <a:schemeClr val="tx1">
                      <a:lumMod val="75000"/>
                      <a:lumOff val="25000"/>
                    </a:schemeClr>
                  </a:solidFill>
                </a:rPr>
                <a:t>Transfer details and rationale</a:t>
              </a:r>
            </a:p>
          </p:txBody>
        </p:sp>
        <p:sp>
          <p:nvSpPr>
            <p:cNvPr id="5" name="TextBox 4">
              <a:extLst>
                <a:ext uri="{FF2B5EF4-FFF2-40B4-BE49-F238E27FC236}">
                  <a16:creationId xmlns:a16="http://schemas.microsoft.com/office/drawing/2014/main" id="{234EBB64-630A-6A4A-88C3-801EAD8BD2CD}"/>
                </a:ext>
              </a:extLst>
            </p:cNvPr>
            <p:cNvSpPr txBox="1"/>
            <p:nvPr/>
          </p:nvSpPr>
          <p:spPr>
            <a:xfrm>
              <a:off x="1093848" y="2577161"/>
              <a:ext cx="4080318" cy="1092607"/>
            </a:xfrm>
            <a:prstGeom prst="rect">
              <a:avLst/>
            </a:prstGeom>
            <a:noFill/>
          </p:spPr>
          <p:txBody>
            <a:bodyPr wrap="square" rtlCol="0">
              <a:spAutoFit/>
            </a:bodyPr>
            <a:lstStyle/>
            <a:p>
              <a:pPr fontAlgn="base">
                <a:lnSpc>
                  <a:spcPts val="2600"/>
                </a:lnSpc>
              </a:pPr>
              <a:r>
                <a:rPr lang="en-US" sz="2400" b="1" dirty="0">
                  <a:solidFill>
                    <a:schemeClr val="tx1">
                      <a:lumMod val="90000"/>
                      <a:lumOff val="10000"/>
                    </a:schemeClr>
                  </a:solidFill>
                </a:rPr>
                <a:t>Compare current and proposed plan with </a:t>
              </a:r>
              <a:br>
                <a:rPr lang="en-US" sz="2400" b="1" dirty="0">
                  <a:solidFill>
                    <a:schemeClr val="tx1">
                      <a:lumMod val="90000"/>
                      <a:lumOff val="10000"/>
                    </a:schemeClr>
                  </a:solidFill>
                </a:rPr>
              </a:br>
              <a:r>
                <a:rPr lang="en-US" sz="2400" b="1" dirty="0">
                  <a:solidFill>
                    <a:schemeClr val="tx1">
                      <a:lumMod val="90000"/>
                      <a:lumOff val="10000"/>
                    </a:schemeClr>
                  </a:solidFill>
                </a:rPr>
                <a:t>side-by-side summary</a:t>
              </a:r>
            </a:p>
          </p:txBody>
        </p:sp>
        <p:sp>
          <p:nvSpPr>
            <p:cNvPr id="6" name="TextBox 5">
              <a:extLst>
                <a:ext uri="{FF2B5EF4-FFF2-40B4-BE49-F238E27FC236}">
                  <a16:creationId xmlns:a16="http://schemas.microsoft.com/office/drawing/2014/main" id="{C7871E76-3C9C-0847-BAE1-379C14A0A15E}"/>
                </a:ext>
              </a:extLst>
            </p:cNvPr>
            <p:cNvSpPr txBox="1"/>
            <p:nvPr/>
          </p:nvSpPr>
          <p:spPr>
            <a:xfrm>
              <a:off x="1125931" y="2204977"/>
              <a:ext cx="2339163" cy="261610"/>
            </a:xfrm>
            <a:prstGeom prst="rect">
              <a:avLst/>
            </a:prstGeom>
            <a:noFill/>
          </p:spPr>
          <p:txBody>
            <a:bodyPr wrap="square" rtlCol="0">
              <a:spAutoFit/>
            </a:bodyPr>
            <a:lstStyle/>
            <a:p>
              <a:r>
                <a:rPr lang="en-US" sz="1100" b="1" spc="600" dirty="0">
                  <a:solidFill>
                    <a:srgbClr val="5470F2"/>
                  </a:solidFill>
                  <a:latin typeface="Calibri" panose="020F0502020204030204" pitchFamily="34" charset="0"/>
                  <a:cs typeface="Calibri" panose="020F0502020204030204" pitchFamily="34" charset="0"/>
                </a:rPr>
                <a:t>COMPARE</a:t>
              </a:r>
            </a:p>
          </p:txBody>
        </p:sp>
      </p:grpSp>
    </p:spTree>
    <p:extLst>
      <p:ext uri="{BB962C8B-B14F-4D97-AF65-F5344CB8AC3E}">
        <p14:creationId xmlns:p14="http://schemas.microsoft.com/office/powerpoint/2010/main" val="1094438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50000" decel="50000" fill="hold" nodeType="withEffect">
                                  <p:stCondLst>
                                    <p:cond delay="400"/>
                                  </p:stCondLst>
                                  <p:childTnLst>
                                    <p:anim calcmode="lin" valueType="num">
                                      <p:cBhvr additive="base">
                                        <p:cTn id="6" dur="1500"/>
                                        <p:tgtEl>
                                          <p:spTgt spid="8"/>
                                        </p:tgtEl>
                                        <p:attrNameLst>
                                          <p:attrName>ppt_x</p:attrName>
                                        </p:attrNameLst>
                                      </p:cBhvr>
                                      <p:tavLst>
                                        <p:tav tm="0">
                                          <p:val>
                                            <p:strVal val="ppt_x"/>
                                          </p:val>
                                        </p:tav>
                                        <p:tav tm="100000">
                                          <p:val>
                                            <p:strVal val="ppt_x"/>
                                          </p:val>
                                        </p:tav>
                                      </p:tavLst>
                                    </p:anim>
                                    <p:anim calcmode="lin" valueType="num">
                                      <p:cBhvr additive="base">
                                        <p:cTn id="7" dur="1500"/>
                                        <p:tgtEl>
                                          <p:spTgt spid="8"/>
                                        </p:tgtEl>
                                        <p:attrNameLst>
                                          <p:attrName>ppt_y</p:attrName>
                                        </p:attrNameLst>
                                      </p:cBhvr>
                                      <p:tavLst>
                                        <p:tav tm="0">
                                          <p:val>
                                            <p:strVal val="ppt_y"/>
                                          </p:val>
                                        </p:tav>
                                        <p:tav tm="100000">
                                          <p:val>
                                            <p:strVal val="1+ppt_h/2"/>
                                          </p:val>
                                        </p:tav>
                                      </p:tavLst>
                                    </p:anim>
                                    <p:set>
                                      <p:cBhvr>
                                        <p:cTn id="8" dur="1" fill="hold">
                                          <p:stCondLst>
                                            <p:cond delay="1499"/>
                                          </p:stCondLst>
                                        </p:cTn>
                                        <p:tgtEl>
                                          <p:spTgt spid="8"/>
                                        </p:tgtEl>
                                        <p:attrNameLst>
                                          <p:attrName>style.visibility</p:attrName>
                                        </p:attrNameLst>
                                      </p:cBhvr>
                                      <p:to>
                                        <p:strVal val="hidden"/>
                                      </p:to>
                                    </p:set>
                                  </p:childTnLst>
                                </p:cTn>
                              </p:par>
                              <p:par>
                                <p:cTn id="9" presetID="42" presetClass="path" presetSubtype="0" accel="50000" decel="50000" fill="hold" nodeType="withEffect">
                                  <p:stCondLst>
                                    <p:cond delay="0"/>
                                  </p:stCondLst>
                                  <p:childTnLst>
                                    <p:animMotion origin="layout" path="M 3.75E-6 3.33333E-6 L 0.00143 0.80208 " pathEditMode="relative" rAng="0" ptsTypes="AA">
                                      <p:cBhvr>
                                        <p:cTn id="10" dur="2000" fill="hold"/>
                                        <p:tgtEl>
                                          <p:spTgt spid="7"/>
                                        </p:tgtEl>
                                        <p:attrNameLst>
                                          <p:attrName>ppt_x</p:attrName>
                                          <p:attrName>ppt_y</p:attrName>
                                        </p:attrNameLst>
                                      </p:cBhvr>
                                      <p:rCtr x="65" y="40093"/>
                                    </p:animMotion>
                                  </p:childTnLst>
                                </p:cTn>
                              </p:par>
                              <p:par>
                                <p:cTn id="11" presetID="2" presetClass="entr" presetSubtype="8" accel="50000" decel="5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500" fill="hold"/>
                                        <p:tgtEl>
                                          <p:spTgt spid="2"/>
                                        </p:tgtEl>
                                        <p:attrNameLst>
                                          <p:attrName>ppt_x</p:attrName>
                                        </p:attrNameLst>
                                      </p:cBhvr>
                                      <p:tavLst>
                                        <p:tav tm="0">
                                          <p:val>
                                            <p:strVal val="0-#ppt_w/2"/>
                                          </p:val>
                                        </p:tav>
                                        <p:tav tm="100000">
                                          <p:val>
                                            <p:strVal val="#ppt_x"/>
                                          </p:val>
                                        </p:tav>
                                      </p:tavLst>
                                    </p:anim>
                                    <p:anim calcmode="lin" valueType="num">
                                      <p:cBhvr additive="base">
                                        <p:cTn id="14"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887555-858D-524C-A74F-497B43CE3BDA}"/>
              </a:ext>
            </a:extLst>
          </p:cNvPr>
          <p:cNvPicPr>
            <a:picLocks noChangeAspect="1"/>
          </p:cNvPicPr>
          <p:nvPr/>
        </p:nvPicPr>
        <p:blipFill>
          <a:blip r:embed="rId3"/>
          <a:srcRect/>
          <a:stretch/>
        </p:blipFill>
        <p:spPr>
          <a:xfrm>
            <a:off x="6228692" y="1510887"/>
            <a:ext cx="6142601" cy="3839126"/>
          </a:xfrm>
          <a:prstGeom prst="rect">
            <a:avLst/>
          </a:prstGeom>
          <a:effectLst>
            <a:outerShdw blurRad="228600" sx="102000" sy="102000" algn="ctr" rotWithShape="0">
              <a:schemeClr val="bg1">
                <a:lumMod val="75000"/>
                <a:alpha val="90000"/>
              </a:schemeClr>
            </a:outerShdw>
          </a:effectLst>
        </p:spPr>
      </p:pic>
      <p:pic>
        <p:nvPicPr>
          <p:cNvPr id="9" name="Content Placeholder 8">
            <a:extLst>
              <a:ext uri="{FF2B5EF4-FFF2-40B4-BE49-F238E27FC236}">
                <a16:creationId xmlns:a16="http://schemas.microsoft.com/office/drawing/2014/main" id="{0DE9015F-B555-434D-A6A1-4E28091B779F}"/>
              </a:ext>
            </a:extLst>
          </p:cNvPr>
          <p:cNvPicPr>
            <a:picLocks noGrp="1" noChangeAspect="1"/>
          </p:cNvPicPr>
          <p:nvPr>
            <p:ph sz="half" idx="2"/>
          </p:nvPr>
        </p:nvPicPr>
        <p:blipFill rotWithShape="1">
          <a:blip r:embed="rId4"/>
          <a:srcRect l="33" r="33"/>
          <a:stretch/>
        </p:blipFill>
        <p:spPr>
          <a:xfrm>
            <a:off x="5169892" y="1123489"/>
            <a:ext cx="7022107" cy="4853566"/>
          </a:xfrm>
        </p:spPr>
      </p:pic>
      <p:grpSp>
        <p:nvGrpSpPr>
          <p:cNvPr id="13" name="Group 12">
            <a:extLst>
              <a:ext uri="{FF2B5EF4-FFF2-40B4-BE49-F238E27FC236}">
                <a16:creationId xmlns:a16="http://schemas.microsoft.com/office/drawing/2014/main" id="{86E071D9-CCDD-414E-BB15-A620521901B9}"/>
              </a:ext>
            </a:extLst>
          </p:cNvPr>
          <p:cNvGrpSpPr/>
          <p:nvPr/>
        </p:nvGrpSpPr>
        <p:grpSpPr>
          <a:xfrm>
            <a:off x="1093848" y="2024993"/>
            <a:ext cx="4325645" cy="3340486"/>
            <a:chOff x="1093848" y="2024993"/>
            <a:chExt cx="4325645" cy="3340486"/>
          </a:xfrm>
        </p:grpSpPr>
        <p:sp>
          <p:nvSpPr>
            <p:cNvPr id="14" name="TextBox 13">
              <a:extLst>
                <a:ext uri="{FF2B5EF4-FFF2-40B4-BE49-F238E27FC236}">
                  <a16:creationId xmlns:a16="http://schemas.microsoft.com/office/drawing/2014/main" id="{E6142C42-08E6-F647-BDBF-BE32C7497061}"/>
                </a:ext>
              </a:extLst>
            </p:cNvPr>
            <p:cNvSpPr txBox="1"/>
            <p:nvPr/>
          </p:nvSpPr>
          <p:spPr>
            <a:xfrm>
              <a:off x="1093848" y="3621668"/>
              <a:ext cx="4325645" cy="1743811"/>
            </a:xfrm>
            <a:prstGeom prst="rect">
              <a:avLst/>
            </a:prstGeom>
            <a:noFill/>
          </p:spPr>
          <p:txBody>
            <a:bodyPr wrap="square" rtlCol="0">
              <a:spAutoFit/>
            </a:bodyPr>
            <a:lstStyle/>
            <a:p>
              <a:pPr marL="342900" indent="-342900" fontAlgn="base">
                <a:lnSpc>
                  <a:spcPts val="2600"/>
                </a:lnSpc>
                <a:buFont typeface="Wingdings" pitchFamily="2" charset="2"/>
                <a:buChar char="ü"/>
              </a:pPr>
              <a:r>
                <a:rPr lang="en-US" sz="2000" dirty="0">
                  <a:solidFill>
                    <a:schemeClr val="tx1">
                      <a:lumMod val="75000"/>
                      <a:lumOff val="25000"/>
                    </a:schemeClr>
                  </a:solidFill>
                </a:rPr>
                <a:t>Bullet point recommendations</a:t>
              </a:r>
            </a:p>
            <a:p>
              <a:pPr marL="342900" indent="-342900" fontAlgn="base">
                <a:lnSpc>
                  <a:spcPts val="2600"/>
                </a:lnSpc>
                <a:buFont typeface="Wingdings" pitchFamily="2" charset="2"/>
                <a:buChar char="ü"/>
              </a:pPr>
              <a:r>
                <a:rPr lang="en-US" sz="2000" dirty="0">
                  <a:solidFill>
                    <a:schemeClr val="tx1">
                      <a:lumMod val="75000"/>
                      <a:lumOff val="25000"/>
                    </a:schemeClr>
                  </a:solidFill>
                </a:rPr>
                <a:t>Investment rationale</a:t>
              </a:r>
            </a:p>
            <a:p>
              <a:pPr marL="342900" indent="-342900" fontAlgn="base">
                <a:lnSpc>
                  <a:spcPts val="2600"/>
                </a:lnSpc>
                <a:buFont typeface="Wingdings" pitchFamily="2" charset="2"/>
                <a:buChar char="ü"/>
              </a:pPr>
              <a:r>
                <a:rPr lang="en-US" sz="2000" dirty="0">
                  <a:solidFill>
                    <a:schemeClr val="tx1">
                      <a:lumMod val="75000"/>
                      <a:lumOff val="25000"/>
                    </a:schemeClr>
                  </a:solidFill>
                </a:rPr>
                <a:t>Brilliant graphics and simplified data</a:t>
              </a:r>
            </a:p>
            <a:p>
              <a:pPr marL="342900" indent="-342900" fontAlgn="base">
                <a:lnSpc>
                  <a:spcPts val="2600"/>
                </a:lnSpc>
                <a:buFont typeface="Wingdings" pitchFamily="2" charset="2"/>
                <a:buChar char="ü"/>
              </a:pPr>
              <a:r>
                <a:rPr lang="en-US" sz="2000" dirty="0">
                  <a:solidFill>
                    <a:schemeClr val="tx1">
                      <a:lumMod val="75000"/>
                      <a:lumOff val="25000"/>
                    </a:schemeClr>
                  </a:solidFill>
                </a:rPr>
                <a:t>Custom disclosure information</a:t>
              </a:r>
            </a:p>
            <a:p>
              <a:pPr marL="342900" indent="-342900" fontAlgn="base">
                <a:lnSpc>
                  <a:spcPts val="2600"/>
                </a:lnSpc>
                <a:buFont typeface="Wingdings" pitchFamily="2" charset="2"/>
                <a:buChar char="ü"/>
              </a:pPr>
              <a:endParaRPr lang="en-US" sz="2000" dirty="0">
                <a:solidFill>
                  <a:schemeClr val="tx1">
                    <a:lumMod val="75000"/>
                    <a:lumOff val="25000"/>
                  </a:schemeClr>
                </a:solidFill>
              </a:endParaRPr>
            </a:p>
          </p:txBody>
        </p:sp>
        <p:sp>
          <p:nvSpPr>
            <p:cNvPr id="5" name="TextBox 4">
              <a:extLst>
                <a:ext uri="{FF2B5EF4-FFF2-40B4-BE49-F238E27FC236}">
                  <a16:creationId xmlns:a16="http://schemas.microsoft.com/office/drawing/2014/main" id="{234EBB64-630A-6A4A-88C3-801EAD8BD2CD}"/>
                </a:ext>
              </a:extLst>
            </p:cNvPr>
            <p:cNvSpPr txBox="1"/>
            <p:nvPr/>
          </p:nvSpPr>
          <p:spPr>
            <a:xfrm>
              <a:off x="1093848" y="2398745"/>
              <a:ext cx="4080318" cy="1092607"/>
            </a:xfrm>
            <a:prstGeom prst="rect">
              <a:avLst/>
            </a:prstGeom>
            <a:noFill/>
          </p:spPr>
          <p:txBody>
            <a:bodyPr wrap="square" rtlCol="0">
              <a:spAutoFit/>
            </a:bodyPr>
            <a:lstStyle/>
            <a:p>
              <a:pPr fontAlgn="base">
                <a:lnSpc>
                  <a:spcPts val="2600"/>
                </a:lnSpc>
              </a:pPr>
              <a:r>
                <a:rPr lang="en-US" sz="2400" b="1" dirty="0">
                  <a:solidFill>
                    <a:schemeClr val="tx1">
                      <a:lumMod val="90000"/>
                      <a:lumOff val="10000"/>
                    </a:schemeClr>
                  </a:solidFill>
                </a:rPr>
                <a:t>Leave clients with a printed presentation that mirrors the interface</a:t>
              </a:r>
            </a:p>
          </p:txBody>
        </p:sp>
        <p:sp>
          <p:nvSpPr>
            <p:cNvPr id="6" name="TextBox 5">
              <a:extLst>
                <a:ext uri="{FF2B5EF4-FFF2-40B4-BE49-F238E27FC236}">
                  <a16:creationId xmlns:a16="http://schemas.microsoft.com/office/drawing/2014/main" id="{6520613F-10CC-E34C-840E-645F50170F9A}"/>
                </a:ext>
              </a:extLst>
            </p:cNvPr>
            <p:cNvSpPr txBox="1"/>
            <p:nvPr/>
          </p:nvSpPr>
          <p:spPr>
            <a:xfrm>
              <a:off x="1125931" y="2024993"/>
              <a:ext cx="2339163" cy="261610"/>
            </a:xfrm>
            <a:prstGeom prst="rect">
              <a:avLst/>
            </a:prstGeom>
            <a:noFill/>
          </p:spPr>
          <p:txBody>
            <a:bodyPr wrap="square" rtlCol="0">
              <a:spAutoFit/>
            </a:bodyPr>
            <a:lstStyle/>
            <a:p>
              <a:r>
                <a:rPr lang="en-US" sz="1100" b="1" spc="600" dirty="0">
                  <a:solidFill>
                    <a:srgbClr val="5470F2"/>
                  </a:solidFill>
                  <a:latin typeface="Calibri" panose="020F0502020204030204" pitchFamily="34" charset="0"/>
                  <a:cs typeface="Calibri" panose="020F0502020204030204" pitchFamily="34" charset="0"/>
                </a:rPr>
                <a:t>PRESENT</a:t>
              </a:r>
            </a:p>
          </p:txBody>
        </p:sp>
      </p:grpSp>
      <p:pic>
        <p:nvPicPr>
          <p:cNvPr id="10" name="Picture 9" descr="Diagram&#10;&#10;Description automatically generated">
            <a:extLst>
              <a:ext uri="{FF2B5EF4-FFF2-40B4-BE49-F238E27FC236}">
                <a16:creationId xmlns:a16="http://schemas.microsoft.com/office/drawing/2014/main" id="{9ECB2218-E599-0B4B-8B62-F54094707D4F}"/>
              </a:ext>
            </a:extLst>
          </p:cNvPr>
          <p:cNvPicPr>
            <a:picLocks noChangeAspect="1"/>
          </p:cNvPicPr>
          <p:nvPr/>
        </p:nvPicPr>
        <p:blipFill>
          <a:blip r:embed="rId5"/>
          <a:stretch>
            <a:fillRect/>
          </a:stretch>
        </p:blipFill>
        <p:spPr>
          <a:xfrm>
            <a:off x="12658587" y="2064154"/>
            <a:ext cx="3453342" cy="2668987"/>
          </a:xfrm>
          <a:prstGeom prst="rect">
            <a:avLst/>
          </a:prstGeom>
          <a:effectLst>
            <a:outerShdw blurRad="63500" sx="102000" sy="102000" algn="ctr" rotWithShape="0">
              <a:schemeClr val="bg1">
                <a:lumMod val="85000"/>
                <a:alpha val="40000"/>
              </a:schemeClr>
            </a:outerShdw>
          </a:effectLst>
        </p:spPr>
      </p:pic>
      <p:pic>
        <p:nvPicPr>
          <p:cNvPr id="3" name="Picture 2">
            <a:extLst>
              <a:ext uri="{FF2B5EF4-FFF2-40B4-BE49-F238E27FC236}">
                <a16:creationId xmlns:a16="http://schemas.microsoft.com/office/drawing/2014/main" id="{10593CAA-E9C5-DF42-96B7-4D43984D4976}"/>
              </a:ext>
            </a:extLst>
          </p:cNvPr>
          <p:cNvPicPr>
            <a:picLocks noChangeAspect="1"/>
          </p:cNvPicPr>
          <p:nvPr/>
        </p:nvPicPr>
        <p:blipFill>
          <a:blip r:embed="rId6"/>
          <a:srcRect/>
          <a:stretch/>
        </p:blipFill>
        <p:spPr>
          <a:xfrm>
            <a:off x="15244578" y="525759"/>
            <a:ext cx="3465318" cy="2668985"/>
          </a:xfrm>
          <a:prstGeom prst="rect">
            <a:avLst/>
          </a:prstGeom>
          <a:effectLst>
            <a:outerShdw blurRad="63500" sx="102000" sy="102000" algn="ctr" rotWithShape="0">
              <a:schemeClr val="bg1">
                <a:lumMod val="85000"/>
                <a:alpha val="40000"/>
              </a:schemeClr>
            </a:outerShdw>
          </a:effectLst>
        </p:spPr>
      </p:pic>
      <p:pic>
        <p:nvPicPr>
          <p:cNvPr id="12" name="Picture 11" descr="Table&#10;&#10;Description automatically generated">
            <a:extLst>
              <a:ext uri="{FF2B5EF4-FFF2-40B4-BE49-F238E27FC236}">
                <a16:creationId xmlns:a16="http://schemas.microsoft.com/office/drawing/2014/main" id="{E04519D0-7BDB-D94A-BD88-9CCC7A9A2584}"/>
              </a:ext>
            </a:extLst>
          </p:cNvPr>
          <p:cNvPicPr>
            <a:picLocks noChangeAspect="1"/>
          </p:cNvPicPr>
          <p:nvPr/>
        </p:nvPicPr>
        <p:blipFill>
          <a:blip r:embed="rId7"/>
          <a:stretch>
            <a:fillRect/>
          </a:stretch>
        </p:blipFill>
        <p:spPr>
          <a:xfrm>
            <a:off x="14316000" y="3401015"/>
            <a:ext cx="3458045" cy="2668986"/>
          </a:xfrm>
          <a:prstGeom prst="rect">
            <a:avLst/>
          </a:prstGeom>
          <a:effectLst>
            <a:outerShdw blurRad="63500" sx="102000" sy="102000" algn="ctr" rotWithShape="0">
              <a:schemeClr val="bg1">
                <a:lumMod val="85000"/>
                <a:alpha val="40000"/>
              </a:schemeClr>
            </a:outerShdw>
          </a:effectLst>
        </p:spPr>
      </p:pic>
    </p:spTree>
    <p:extLst>
      <p:ext uri="{BB962C8B-B14F-4D97-AF65-F5344CB8AC3E}">
        <p14:creationId xmlns:p14="http://schemas.microsoft.com/office/powerpoint/2010/main" val="34422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2000"/>
                                  </p:stCondLst>
                                  <p:childTnLst>
                                    <p:animMotion origin="layout" path="M 8.33333E-7 -2.59259E-6 L -0.00039 0.83843 " pathEditMode="relative" rAng="0" ptsTypes="AA">
                                      <p:cBhvr>
                                        <p:cTn id="6" dur="2000" fill="hold"/>
                                        <p:tgtEl>
                                          <p:spTgt spid="9"/>
                                        </p:tgtEl>
                                        <p:attrNameLst>
                                          <p:attrName>ppt_x</p:attrName>
                                          <p:attrName>ppt_y</p:attrName>
                                        </p:attrNameLst>
                                      </p:cBhvr>
                                      <p:rCtr x="-26" y="41921"/>
                                    </p:animMotion>
                                  </p:childTnLst>
                                </p:cTn>
                              </p:par>
                              <p:par>
                                <p:cTn id="7" presetID="42" presetClass="path" presetSubtype="0" accel="50000" decel="50000" fill="hold" nodeType="withEffect">
                                  <p:stCondLst>
                                    <p:cond delay="2000"/>
                                  </p:stCondLst>
                                  <p:childTnLst>
                                    <p:animMotion origin="layout" path="M -4.16667E-7 -1.48148E-6 L -0.00482 0.82986 " pathEditMode="relative" rAng="0" ptsTypes="AA">
                                      <p:cBhvr>
                                        <p:cTn id="8" dur="2000" fill="hold"/>
                                        <p:tgtEl>
                                          <p:spTgt spid="8"/>
                                        </p:tgtEl>
                                        <p:attrNameLst>
                                          <p:attrName>ppt_x</p:attrName>
                                          <p:attrName>ppt_y</p:attrName>
                                        </p:attrNameLst>
                                      </p:cBhvr>
                                      <p:rCtr x="-247" y="41481"/>
                                    </p:animMotion>
                                  </p:childTnLst>
                                </p:cTn>
                              </p:par>
                              <p:par>
                                <p:cTn id="9" presetID="35" presetClass="path" presetSubtype="0" accel="50000" decel="50000" fill="hold" nodeType="withEffect">
                                  <p:stCondLst>
                                    <p:cond delay="0"/>
                                  </p:stCondLst>
                                  <p:childTnLst>
                                    <p:animMotion origin="layout" path="M 2.29167E-6 -1.85185E-6 L -0.58724 0.00371 " pathEditMode="relative" rAng="0" ptsTypes="AA">
                                      <p:cBhvr>
                                        <p:cTn id="10" dur="2000" fill="hold"/>
                                        <p:tgtEl>
                                          <p:spTgt spid="10"/>
                                        </p:tgtEl>
                                        <p:attrNameLst>
                                          <p:attrName>ppt_x</p:attrName>
                                          <p:attrName>ppt_y</p:attrName>
                                        </p:attrNameLst>
                                      </p:cBhvr>
                                      <p:rCtr x="-29362" y="185"/>
                                    </p:animMotion>
                                  </p:childTnLst>
                                </p:cTn>
                              </p:par>
                              <p:par>
                                <p:cTn id="11" presetID="35" presetClass="path" presetSubtype="0" accel="50000" decel="50000" fill="hold" nodeType="withEffect">
                                  <p:stCondLst>
                                    <p:cond delay="1000"/>
                                  </p:stCondLst>
                                  <p:childTnLst>
                                    <p:animMotion origin="layout" path="M 2.08333E-6 -4.81481E-6 L -0.56016 -0.00185 " pathEditMode="relative" rAng="0" ptsTypes="AA">
                                      <p:cBhvr>
                                        <p:cTn id="12" dur="2000" fill="hold"/>
                                        <p:tgtEl>
                                          <p:spTgt spid="3"/>
                                        </p:tgtEl>
                                        <p:attrNameLst>
                                          <p:attrName>ppt_x</p:attrName>
                                          <p:attrName>ppt_y</p:attrName>
                                        </p:attrNameLst>
                                      </p:cBhvr>
                                      <p:rCtr x="-28008" y="-93"/>
                                    </p:animMotion>
                                  </p:childTnLst>
                                </p:cTn>
                              </p:par>
                              <p:par>
                                <p:cTn id="13" presetID="35" presetClass="path" presetSubtype="0" accel="50000" decel="50000" fill="hold" nodeType="withEffect">
                                  <p:stCondLst>
                                    <p:cond delay="500"/>
                                  </p:stCondLst>
                                  <p:childTnLst>
                                    <p:animMotion origin="layout" path="M 4.375E-6 7.40741E-7 L -0.54037 -0.00347 " pathEditMode="relative" rAng="0" ptsTypes="AA">
                                      <p:cBhvr>
                                        <p:cTn id="14" dur="2000" fill="hold"/>
                                        <p:tgtEl>
                                          <p:spTgt spid="12"/>
                                        </p:tgtEl>
                                        <p:attrNameLst>
                                          <p:attrName>ppt_x</p:attrName>
                                          <p:attrName>ppt_y</p:attrName>
                                        </p:attrNameLst>
                                      </p:cBhvr>
                                      <p:rCtr x="-27018" y="-185"/>
                                    </p:animMotion>
                                  </p:childTnLst>
                                </p:cTn>
                              </p:par>
                              <p:par>
                                <p:cTn id="15" presetID="2" presetClass="entr" presetSubtype="8" accel="50000" decel="5000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500" fill="hold"/>
                                        <p:tgtEl>
                                          <p:spTgt spid="13"/>
                                        </p:tgtEl>
                                        <p:attrNameLst>
                                          <p:attrName>ppt_x</p:attrName>
                                        </p:attrNameLst>
                                      </p:cBhvr>
                                      <p:tavLst>
                                        <p:tav tm="0">
                                          <p:val>
                                            <p:strVal val="0-#ppt_w/2"/>
                                          </p:val>
                                        </p:tav>
                                        <p:tav tm="100000">
                                          <p:val>
                                            <p:strVal val="#ppt_x"/>
                                          </p:val>
                                        </p:tav>
                                      </p:tavLst>
                                    </p:anim>
                                    <p:anim calcmode="lin" valueType="num">
                                      <p:cBhvr additive="base">
                                        <p:cTn id="18" dur="1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D112894F-D546-4742-9979-0E3DB39EC017}"/>
              </a:ext>
            </a:extLst>
          </p:cNvPr>
          <p:cNvGrpSpPr/>
          <p:nvPr/>
        </p:nvGrpSpPr>
        <p:grpSpPr>
          <a:xfrm>
            <a:off x="992115" y="1897941"/>
            <a:ext cx="4940328" cy="1882460"/>
            <a:chOff x="992115" y="1854292"/>
            <a:chExt cx="4940328" cy="1882460"/>
          </a:xfrm>
        </p:grpSpPr>
        <p:sp>
          <p:nvSpPr>
            <p:cNvPr id="23" name="Rectangle 22">
              <a:extLst>
                <a:ext uri="{FF2B5EF4-FFF2-40B4-BE49-F238E27FC236}">
                  <a16:creationId xmlns:a16="http://schemas.microsoft.com/office/drawing/2014/main" id="{F43F4977-A4D6-D742-8AFD-0F58FB7C05E2}"/>
                </a:ext>
              </a:extLst>
            </p:cNvPr>
            <p:cNvSpPr/>
            <p:nvPr/>
          </p:nvSpPr>
          <p:spPr>
            <a:xfrm>
              <a:off x="992115" y="1854292"/>
              <a:ext cx="4918544" cy="1882460"/>
            </a:xfrm>
            <a:prstGeom prst="rect">
              <a:avLst/>
            </a:prstGeom>
            <a:solidFill>
              <a:srgbClr val="ECE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6142C42-08E6-F647-BDBF-BE32C7497061}"/>
                </a:ext>
              </a:extLst>
            </p:cNvPr>
            <p:cNvSpPr txBox="1"/>
            <p:nvPr/>
          </p:nvSpPr>
          <p:spPr>
            <a:xfrm>
              <a:off x="3232525" y="2452821"/>
              <a:ext cx="2699918" cy="1015663"/>
            </a:xfrm>
            <a:prstGeom prst="rect">
              <a:avLst/>
            </a:prstGeom>
            <a:noFill/>
          </p:spPr>
          <p:txBody>
            <a:bodyPr wrap="square" rtlCol="0">
              <a:spAutoFit/>
            </a:bodyPr>
            <a:lstStyle/>
            <a:p>
              <a:pPr marL="342900" indent="-342900" fontAlgn="base">
                <a:buFont typeface="Wingdings" pitchFamily="2" charset="2"/>
                <a:buChar char="ü"/>
              </a:pPr>
              <a:r>
                <a:rPr lang="en-US" sz="2000" dirty="0">
                  <a:solidFill>
                    <a:schemeClr val="tx1">
                      <a:lumMod val="75000"/>
                      <a:lumOff val="25000"/>
                    </a:schemeClr>
                  </a:solidFill>
                </a:rPr>
                <a:t>Optimize Social Security</a:t>
              </a:r>
            </a:p>
            <a:p>
              <a:pPr marL="342900" indent="-342900" fontAlgn="base">
                <a:buFont typeface="Wingdings" pitchFamily="2" charset="2"/>
                <a:buChar char="ü"/>
              </a:pPr>
              <a:endParaRPr lang="en-US" sz="2000" dirty="0">
                <a:solidFill>
                  <a:schemeClr val="tx1">
                    <a:lumMod val="75000"/>
                    <a:lumOff val="25000"/>
                  </a:schemeClr>
                </a:solidFill>
              </a:endParaRPr>
            </a:p>
          </p:txBody>
        </p:sp>
        <p:pic>
          <p:nvPicPr>
            <p:cNvPr id="19" name="Picture 18" descr="Graphical user interface&#10;&#10;Description automatically generated">
              <a:extLst>
                <a:ext uri="{FF2B5EF4-FFF2-40B4-BE49-F238E27FC236}">
                  <a16:creationId xmlns:a16="http://schemas.microsoft.com/office/drawing/2014/main" id="{C5CDD416-F21D-904E-80DD-B7E0D3B4FB44}"/>
                </a:ext>
              </a:extLst>
            </p:cNvPr>
            <p:cNvPicPr>
              <a:picLocks noChangeAspect="1"/>
            </p:cNvPicPr>
            <p:nvPr/>
          </p:nvPicPr>
          <p:blipFill>
            <a:blip r:embed="rId3"/>
            <a:stretch>
              <a:fillRect/>
            </a:stretch>
          </p:blipFill>
          <p:spPr>
            <a:xfrm>
              <a:off x="1242658" y="2091871"/>
              <a:ext cx="1945263" cy="1283334"/>
            </a:xfrm>
            <a:prstGeom prst="rect">
              <a:avLst/>
            </a:prstGeom>
          </p:spPr>
        </p:pic>
      </p:grpSp>
      <p:grpSp>
        <p:nvGrpSpPr>
          <p:cNvPr id="35" name="Group 34">
            <a:extLst>
              <a:ext uri="{FF2B5EF4-FFF2-40B4-BE49-F238E27FC236}">
                <a16:creationId xmlns:a16="http://schemas.microsoft.com/office/drawing/2014/main" id="{B67ADCAC-DB15-C34A-8564-65EDD4B7A739}"/>
              </a:ext>
            </a:extLst>
          </p:cNvPr>
          <p:cNvGrpSpPr/>
          <p:nvPr/>
        </p:nvGrpSpPr>
        <p:grpSpPr>
          <a:xfrm>
            <a:off x="992115" y="4084289"/>
            <a:ext cx="4940328" cy="1882460"/>
            <a:chOff x="992115" y="4040640"/>
            <a:chExt cx="4940328" cy="1882460"/>
          </a:xfrm>
        </p:grpSpPr>
        <p:sp>
          <p:nvSpPr>
            <p:cNvPr id="25" name="Rectangle 24">
              <a:extLst>
                <a:ext uri="{FF2B5EF4-FFF2-40B4-BE49-F238E27FC236}">
                  <a16:creationId xmlns:a16="http://schemas.microsoft.com/office/drawing/2014/main" id="{5F8FC445-B0B6-944D-8F61-1086BB5F5701}"/>
                </a:ext>
              </a:extLst>
            </p:cNvPr>
            <p:cNvSpPr/>
            <p:nvPr/>
          </p:nvSpPr>
          <p:spPr>
            <a:xfrm>
              <a:off x="992115" y="4040640"/>
              <a:ext cx="4918544" cy="1882460"/>
            </a:xfrm>
            <a:prstGeom prst="rect">
              <a:avLst/>
            </a:prstGeom>
            <a:solidFill>
              <a:srgbClr val="ECE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679D6A6-75C1-E84B-9C58-0736611834F1}"/>
                </a:ext>
              </a:extLst>
            </p:cNvPr>
            <p:cNvSpPr txBox="1"/>
            <p:nvPr/>
          </p:nvSpPr>
          <p:spPr>
            <a:xfrm>
              <a:off x="3232525" y="4639169"/>
              <a:ext cx="2699918" cy="1015663"/>
            </a:xfrm>
            <a:prstGeom prst="rect">
              <a:avLst/>
            </a:prstGeom>
            <a:noFill/>
          </p:spPr>
          <p:txBody>
            <a:bodyPr wrap="square" rtlCol="0">
              <a:spAutoFit/>
            </a:bodyPr>
            <a:lstStyle/>
            <a:p>
              <a:pPr marL="342900" indent="-342900" fontAlgn="base">
                <a:buFont typeface="Wingdings" pitchFamily="2" charset="2"/>
                <a:buChar char="ü"/>
              </a:pPr>
              <a:r>
                <a:rPr lang="en-US" sz="2000" dirty="0">
                  <a:solidFill>
                    <a:schemeClr val="tx1">
                      <a:lumMod val="75000"/>
                      <a:lumOff val="25000"/>
                    </a:schemeClr>
                  </a:solidFill>
                </a:rPr>
                <a:t>Maximize qualified plan contributions</a:t>
              </a:r>
            </a:p>
          </p:txBody>
        </p:sp>
        <p:pic>
          <p:nvPicPr>
            <p:cNvPr id="27" name="Picture 26">
              <a:extLst>
                <a:ext uri="{FF2B5EF4-FFF2-40B4-BE49-F238E27FC236}">
                  <a16:creationId xmlns:a16="http://schemas.microsoft.com/office/drawing/2014/main" id="{7E799134-8D14-0741-A094-51BE2C72269B}"/>
                </a:ext>
              </a:extLst>
            </p:cNvPr>
            <p:cNvPicPr>
              <a:picLocks noChangeAspect="1"/>
            </p:cNvPicPr>
            <p:nvPr/>
          </p:nvPicPr>
          <p:blipFill>
            <a:blip r:embed="rId4"/>
            <a:srcRect/>
            <a:stretch/>
          </p:blipFill>
          <p:spPr>
            <a:xfrm>
              <a:off x="1247529" y="4278219"/>
              <a:ext cx="1935520" cy="1283334"/>
            </a:xfrm>
            <a:prstGeom prst="rect">
              <a:avLst/>
            </a:prstGeom>
          </p:spPr>
        </p:pic>
      </p:grpSp>
      <p:grpSp>
        <p:nvGrpSpPr>
          <p:cNvPr id="36" name="Group 35">
            <a:extLst>
              <a:ext uri="{FF2B5EF4-FFF2-40B4-BE49-F238E27FC236}">
                <a16:creationId xmlns:a16="http://schemas.microsoft.com/office/drawing/2014/main" id="{7CF23DFF-2254-6447-9E35-239E91B30025}"/>
              </a:ext>
            </a:extLst>
          </p:cNvPr>
          <p:cNvGrpSpPr/>
          <p:nvPr/>
        </p:nvGrpSpPr>
        <p:grpSpPr>
          <a:xfrm>
            <a:off x="6161202" y="1897941"/>
            <a:ext cx="4940328" cy="1882460"/>
            <a:chOff x="6161202" y="1854292"/>
            <a:chExt cx="4940328" cy="1882460"/>
          </a:xfrm>
        </p:grpSpPr>
        <p:sp>
          <p:nvSpPr>
            <p:cNvPr id="28" name="Rectangle 27">
              <a:extLst>
                <a:ext uri="{FF2B5EF4-FFF2-40B4-BE49-F238E27FC236}">
                  <a16:creationId xmlns:a16="http://schemas.microsoft.com/office/drawing/2014/main" id="{037E5D27-187C-684B-993D-A7F529B1459D}"/>
                </a:ext>
              </a:extLst>
            </p:cNvPr>
            <p:cNvSpPr/>
            <p:nvPr/>
          </p:nvSpPr>
          <p:spPr>
            <a:xfrm>
              <a:off x="6161202" y="1854292"/>
              <a:ext cx="4918544" cy="1882460"/>
            </a:xfrm>
            <a:prstGeom prst="rect">
              <a:avLst/>
            </a:prstGeom>
            <a:solidFill>
              <a:srgbClr val="ECE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C1EF8DA-0AC3-5F48-BD7A-547605C2F742}"/>
                </a:ext>
              </a:extLst>
            </p:cNvPr>
            <p:cNvSpPr txBox="1"/>
            <p:nvPr/>
          </p:nvSpPr>
          <p:spPr>
            <a:xfrm>
              <a:off x="8401612" y="2452821"/>
              <a:ext cx="2699918" cy="1015663"/>
            </a:xfrm>
            <a:prstGeom prst="rect">
              <a:avLst/>
            </a:prstGeom>
            <a:noFill/>
          </p:spPr>
          <p:txBody>
            <a:bodyPr wrap="square" rtlCol="0">
              <a:spAutoFit/>
            </a:bodyPr>
            <a:lstStyle/>
            <a:p>
              <a:pPr marL="342900" indent="-342900" fontAlgn="base">
                <a:buFont typeface="Wingdings" pitchFamily="2" charset="2"/>
                <a:buChar char="ü"/>
              </a:pPr>
              <a:r>
                <a:rPr lang="en-US" sz="2000" dirty="0">
                  <a:solidFill>
                    <a:schemeClr val="tx1">
                      <a:lumMod val="75000"/>
                      <a:lumOff val="25000"/>
                    </a:schemeClr>
                  </a:solidFill>
                </a:rPr>
                <a:t>Goal-based fact finding tool</a:t>
              </a:r>
            </a:p>
            <a:p>
              <a:pPr marL="342900" indent="-342900" fontAlgn="base">
                <a:buFont typeface="Wingdings" pitchFamily="2" charset="2"/>
                <a:buChar char="ü"/>
              </a:pPr>
              <a:endParaRPr lang="en-US" sz="2000" dirty="0">
                <a:solidFill>
                  <a:schemeClr val="tx1">
                    <a:lumMod val="75000"/>
                    <a:lumOff val="25000"/>
                  </a:schemeClr>
                </a:solidFill>
              </a:endParaRPr>
            </a:p>
          </p:txBody>
        </p:sp>
        <p:pic>
          <p:nvPicPr>
            <p:cNvPr id="30" name="Picture 29">
              <a:extLst>
                <a:ext uri="{FF2B5EF4-FFF2-40B4-BE49-F238E27FC236}">
                  <a16:creationId xmlns:a16="http://schemas.microsoft.com/office/drawing/2014/main" id="{400A8D3F-4A9A-F840-B274-925012DB443B}"/>
                </a:ext>
              </a:extLst>
            </p:cNvPr>
            <p:cNvPicPr>
              <a:picLocks noChangeAspect="1"/>
            </p:cNvPicPr>
            <p:nvPr/>
          </p:nvPicPr>
          <p:blipFill>
            <a:blip r:embed="rId5"/>
            <a:srcRect/>
            <a:stretch/>
          </p:blipFill>
          <p:spPr>
            <a:xfrm>
              <a:off x="6416616" y="2091871"/>
              <a:ext cx="1935520" cy="1283334"/>
            </a:xfrm>
            <a:prstGeom prst="rect">
              <a:avLst/>
            </a:prstGeom>
          </p:spPr>
        </p:pic>
      </p:grpSp>
      <p:grpSp>
        <p:nvGrpSpPr>
          <p:cNvPr id="37" name="Group 36">
            <a:extLst>
              <a:ext uri="{FF2B5EF4-FFF2-40B4-BE49-F238E27FC236}">
                <a16:creationId xmlns:a16="http://schemas.microsoft.com/office/drawing/2014/main" id="{806A8976-187F-6D40-9479-60A4D229186C}"/>
              </a:ext>
            </a:extLst>
          </p:cNvPr>
          <p:cNvGrpSpPr/>
          <p:nvPr/>
        </p:nvGrpSpPr>
        <p:grpSpPr>
          <a:xfrm>
            <a:off x="6161202" y="4084289"/>
            <a:ext cx="4940328" cy="1882460"/>
            <a:chOff x="6161202" y="4040640"/>
            <a:chExt cx="4940328" cy="1882460"/>
          </a:xfrm>
        </p:grpSpPr>
        <p:sp>
          <p:nvSpPr>
            <p:cNvPr id="31" name="Rectangle 30">
              <a:extLst>
                <a:ext uri="{FF2B5EF4-FFF2-40B4-BE49-F238E27FC236}">
                  <a16:creationId xmlns:a16="http://schemas.microsoft.com/office/drawing/2014/main" id="{DCE2BE14-2D69-BE43-8DA2-8698B72ADCDC}"/>
                </a:ext>
              </a:extLst>
            </p:cNvPr>
            <p:cNvSpPr/>
            <p:nvPr/>
          </p:nvSpPr>
          <p:spPr>
            <a:xfrm>
              <a:off x="6161202" y="4040640"/>
              <a:ext cx="4918544" cy="1882460"/>
            </a:xfrm>
            <a:prstGeom prst="rect">
              <a:avLst/>
            </a:prstGeom>
            <a:solidFill>
              <a:srgbClr val="ECE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1D2ECCCC-1395-1F4A-BC54-4DD02AB080E5}"/>
                </a:ext>
              </a:extLst>
            </p:cNvPr>
            <p:cNvSpPr txBox="1"/>
            <p:nvPr/>
          </p:nvSpPr>
          <p:spPr>
            <a:xfrm>
              <a:off x="8401612" y="4639169"/>
              <a:ext cx="2699918" cy="707886"/>
            </a:xfrm>
            <a:prstGeom prst="rect">
              <a:avLst/>
            </a:prstGeom>
            <a:noFill/>
          </p:spPr>
          <p:txBody>
            <a:bodyPr wrap="square" rtlCol="0">
              <a:spAutoFit/>
            </a:bodyPr>
            <a:lstStyle/>
            <a:p>
              <a:pPr marL="342900" indent="-342900" fontAlgn="base">
                <a:buFont typeface="Wingdings" pitchFamily="2" charset="2"/>
                <a:buChar char="ü"/>
              </a:pPr>
              <a:r>
                <a:rPr lang="en-US" sz="2000" dirty="0">
                  <a:solidFill>
                    <a:schemeClr val="tx1">
                      <a:lumMod val="75000"/>
                      <a:lumOff val="25000"/>
                    </a:schemeClr>
                  </a:solidFill>
                </a:rPr>
                <a:t>Estate planning concepts</a:t>
              </a:r>
            </a:p>
          </p:txBody>
        </p:sp>
        <p:pic>
          <p:nvPicPr>
            <p:cNvPr id="33" name="Picture 32">
              <a:extLst>
                <a:ext uri="{FF2B5EF4-FFF2-40B4-BE49-F238E27FC236}">
                  <a16:creationId xmlns:a16="http://schemas.microsoft.com/office/drawing/2014/main" id="{C830C3B6-7385-5B45-AA5E-834679035006}"/>
                </a:ext>
              </a:extLst>
            </p:cNvPr>
            <p:cNvPicPr>
              <a:picLocks noChangeAspect="1"/>
            </p:cNvPicPr>
            <p:nvPr/>
          </p:nvPicPr>
          <p:blipFill>
            <a:blip r:embed="rId6"/>
            <a:srcRect/>
            <a:stretch/>
          </p:blipFill>
          <p:spPr>
            <a:xfrm>
              <a:off x="6416616" y="4286919"/>
              <a:ext cx="1935520" cy="1265934"/>
            </a:xfrm>
            <a:prstGeom prst="rect">
              <a:avLst/>
            </a:prstGeom>
          </p:spPr>
        </p:pic>
      </p:grpSp>
      <p:grpSp>
        <p:nvGrpSpPr>
          <p:cNvPr id="39" name="Group 38">
            <a:extLst>
              <a:ext uri="{FF2B5EF4-FFF2-40B4-BE49-F238E27FC236}">
                <a16:creationId xmlns:a16="http://schemas.microsoft.com/office/drawing/2014/main" id="{56F7378D-5B87-2343-B9B8-51482395537F}"/>
              </a:ext>
            </a:extLst>
          </p:cNvPr>
          <p:cNvGrpSpPr/>
          <p:nvPr/>
        </p:nvGrpSpPr>
        <p:grpSpPr>
          <a:xfrm>
            <a:off x="915428" y="-989925"/>
            <a:ext cx="10361144" cy="751383"/>
            <a:chOff x="915428" y="694117"/>
            <a:chExt cx="10361144" cy="751383"/>
          </a:xfrm>
        </p:grpSpPr>
        <p:sp>
          <p:nvSpPr>
            <p:cNvPr id="40" name="TextBox 39">
              <a:extLst>
                <a:ext uri="{FF2B5EF4-FFF2-40B4-BE49-F238E27FC236}">
                  <a16:creationId xmlns:a16="http://schemas.microsoft.com/office/drawing/2014/main" id="{216CF5FF-78AF-4344-AE41-996FD515C5E2}"/>
                </a:ext>
              </a:extLst>
            </p:cNvPr>
            <p:cNvSpPr txBox="1"/>
            <p:nvPr/>
          </p:nvSpPr>
          <p:spPr>
            <a:xfrm>
              <a:off x="915428" y="1019742"/>
              <a:ext cx="10361144" cy="425758"/>
            </a:xfrm>
            <a:prstGeom prst="rect">
              <a:avLst/>
            </a:prstGeom>
            <a:noFill/>
          </p:spPr>
          <p:txBody>
            <a:bodyPr wrap="square" rtlCol="0">
              <a:spAutoFit/>
            </a:bodyPr>
            <a:lstStyle/>
            <a:p>
              <a:pPr algn="ctr" fontAlgn="base">
                <a:lnSpc>
                  <a:spcPts val="2600"/>
                </a:lnSpc>
              </a:pPr>
              <a:r>
                <a:rPr lang="en-US" sz="2400" b="1" dirty="0">
                  <a:solidFill>
                    <a:schemeClr val="tx1">
                      <a:lumMod val="90000"/>
                      <a:lumOff val="10000"/>
                    </a:schemeClr>
                  </a:solidFill>
                </a:rPr>
                <a:t>Supporting applications give more planning flexibility</a:t>
              </a:r>
            </a:p>
          </p:txBody>
        </p:sp>
        <p:sp>
          <p:nvSpPr>
            <p:cNvPr id="41" name="TextBox 40">
              <a:extLst>
                <a:ext uri="{FF2B5EF4-FFF2-40B4-BE49-F238E27FC236}">
                  <a16:creationId xmlns:a16="http://schemas.microsoft.com/office/drawing/2014/main" id="{256BE44A-236C-A64E-B17C-A1D919D2C45C}"/>
                </a:ext>
              </a:extLst>
            </p:cNvPr>
            <p:cNvSpPr txBox="1"/>
            <p:nvPr/>
          </p:nvSpPr>
          <p:spPr>
            <a:xfrm>
              <a:off x="947511" y="694117"/>
              <a:ext cx="10329061" cy="261610"/>
            </a:xfrm>
            <a:prstGeom prst="rect">
              <a:avLst/>
            </a:prstGeom>
            <a:noFill/>
          </p:spPr>
          <p:txBody>
            <a:bodyPr wrap="square" rtlCol="0">
              <a:spAutoFit/>
            </a:bodyPr>
            <a:lstStyle/>
            <a:p>
              <a:pPr algn="ctr"/>
              <a:r>
                <a:rPr lang="en-US" sz="1100" b="1" spc="600" dirty="0">
                  <a:solidFill>
                    <a:srgbClr val="5470F2"/>
                  </a:solidFill>
                  <a:latin typeface="Calibri" panose="020F0502020204030204" pitchFamily="34" charset="0"/>
                  <a:cs typeface="Calibri" panose="020F0502020204030204" pitchFamily="34" charset="0"/>
                </a:rPr>
                <a:t>OPTIMIZE</a:t>
              </a:r>
            </a:p>
          </p:txBody>
        </p:sp>
      </p:grpSp>
    </p:spTree>
    <p:extLst>
      <p:ext uri="{BB962C8B-B14F-4D97-AF65-F5344CB8AC3E}">
        <p14:creationId xmlns:p14="http://schemas.microsoft.com/office/powerpoint/2010/main" val="3394594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3.33333E-6 L 0 0.25 " pathEditMode="relative" rAng="0" ptsTypes="AA">
                                      <p:cBhvr>
                                        <p:cTn id="6" dur="1500" fill="hold"/>
                                        <p:tgtEl>
                                          <p:spTgt spid="39"/>
                                        </p:tgtEl>
                                        <p:attrNameLst>
                                          <p:attrName>ppt_x</p:attrName>
                                          <p:attrName>ppt_y</p:attrName>
                                        </p:attrNameLst>
                                      </p:cBhvr>
                                      <p:rCtr x="0" y="12500"/>
                                    </p:animMotion>
                                  </p:childTnLst>
                                </p:cTn>
                              </p:par>
                              <p:par>
                                <p:cTn id="7" presetID="2" presetClass="entr" presetSubtype="8" accel="50000" decel="5000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 calcmode="lin" valueType="num">
                                      <p:cBhvr additive="base">
                                        <p:cTn id="9" dur="1500" fill="hold"/>
                                        <p:tgtEl>
                                          <p:spTgt spid="34"/>
                                        </p:tgtEl>
                                        <p:attrNameLst>
                                          <p:attrName>ppt_x</p:attrName>
                                        </p:attrNameLst>
                                      </p:cBhvr>
                                      <p:tavLst>
                                        <p:tav tm="0">
                                          <p:val>
                                            <p:strVal val="0-#ppt_w/2"/>
                                          </p:val>
                                        </p:tav>
                                        <p:tav tm="100000">
                                          <p:val>
                                            <p:strVal val="#ppt_x"/>
                                          </p:val>
                                        </p:tav>
                                      </p:tavLst>
                                    </p:anim>
                                    <p:anim calcmode="lin" valueType="num">
                                      <p:cBhvr additive="base">
                                        <p:cTn id="10" dur="1500" fill="hold"/>
                                        <p:tgtEl>
                                          <p:spTgt spid="34"/>
                                        </p:tgtEl>
                                        <p:attrNameLst>
                                          <p:attrName>ppt_y</p:attrName>
                                        </p:attrNameLst>
                                      </p:cBhvr>
                                      <p:tavLst>
                                        <p:tav tm="0">
                                          <p:val>
                                            <p:strVal val="#ppt_y"/>
                                          </p:val>
                                        </p:tav>
                                        <p:tav tm="100000">
                                          <p:val>
                                            <p:strVal val="#ppt_y"/>
                                          </p:val>
                                        </p:tav>
                                      </p:tavLst>
                                    </p:anim>
                                  </p:childTnLst>
                                </p:cTn>
                              </p:par>
                              <p:par>
                                <p:cTn id="11" presetID="2" presetClass="entr" presetSubtype="8" accel="50000" decel="50000" fill="hold" nodeType="withEffect">
                                  <p:stCondLst>
                                    <p:cond delay="50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1500" fill="hold"/>
                                        <p:tgtEl>
                                          <p:spTgt spid="35"/>
                                        </p:tgtEl>
                                        <p:attrNameLst>
                                          <p:attrName>ppt_x</p:attrName>
                                        </p:attrNameLst>
                                      </p:cBhvr>
                                      <p:tavLst>
                                        <p:tav tm="0">
                                          <p:val>
                                            <p:strVal val="0-#ppt_w/2"/>
                                          </p:val>
                                        </p:tav>
                                        <p:tav tm="100000">
                                          <p:val>
                                            <p:strVal val="#ppt_x"/>
                                          </p:val>
                                        </p:tav>
                                      </p:tavLst>
                                    </p:anim>
                                    <p:anim calcmode="lin" valueType="num">
                                      <p:cBhvr additive="base">
                                        <p:cTn id="14" dur="1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2" accel="50000" decel="50000" fill="hold" nodeType="withEffect">
                                  <p:stCondLst>
                                    <p:cond delay="25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1500" fill="hold"/>
                                        <p:tgtEl>
                                          <p:spTgt spid="36"/>
                                        </p:tgtEl>
                                        <p:attrNameLst>
                                          <p:attrName>ppt_x</p:attrName>
                                        </p:attrNameLst>
                                      </p:cBhvr>
                                      <p:tavLst>
                                        <p:tav tm="0">
                                          <p:val>
                                            <p:strVal val="1+#ppt_w/2"/>
                                          </p:val>
                                        </p:tav>
                                        <p:tav tm="100000">
                                          <p:val>
                                            <p:strVal val="#ppt_x"/>
                                          </p:val>
                                        </p:tav>
                                      </p:tavLst>
                                    </p:anim>
                                    <p:anim calcmode="lin" valueType="num">
                                      <p:cBhvr additive="base">
                                        <p:cTn id="18" dur="1500" fill="hold"/>
                                        <p:tgtEl>
                                          <p:spTgt spid="36"/>
                                        </p:tgtEl>
                                        <p:attrNameLst>
                                          <p:attrName>ppt_y</p:attrName>
                                        </p:attrNameLst>
                                      </p:cBhvr>
                                      <p:tavLst>
                                        <p:tav tm="0">
                                          <p:val>
                                            <p:strVal val="#ppt_y"/>
                                          </p:val>
                                        </p:tav>
                                        <p:tav tm="100000">
                                          <p:val>
                                            <p:strVal val="#ppt_y"/>
                                          </p:val>
                                        </p:tav>
                                      </p:tavLst>
                                    </p:anim>
                                  </p:childTnLst>
                                </p:cTn>
                              </p:par>
                              <p:par>
                                <p:cTn id="19" presetID="2" presetClass="entr" presetSubtype="2" accel="50000" decel="50000" fill="hold" nodeType="withEffect">
                                  <p:stCondLst>
                                    <p:cond delay="75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500" fill="hold"/>
                                        <p:tgtEl>
                                          <p:spTgt spid="37"/>
                                        </p:tgtEl>
                                        <p:attrNameLst>
                                          <p:attrName>ppt_x</p:attrName>
                                        </p:attrNameLst>
                                      </p:cBhvr>
                                      <p:tavLst>
                                        <p:tav tm="0">
                                          <p:val>
                                            <p:strVal val="1+#ppt_w/2"/>
                                          </p:val>
                                        </p:tav>
                                        <p:tav tm="100000">
                                          <p:val>
                                            <p:strVal val="#ppt_x"/>
                                          </p:val>
                                        </p:tav>
                                      </p:tavLst>
                                    </p:anim>
                                    <p:anim calcmode="lin" valueType="num">
                                      <p:cBhvr additive="base">
                                        <p:cTn id="22" dur="1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7004EC1-ECAF-E44C-85B5-B10E9D5B1E47}"/>
              </a:ext>
            </a:extLst>
          </p:cNvPr>
          <p:cNvGrpSpPr/>
          <p:nvPr/>
        </p:nvGrpSpPr>
        <p:grpSpPr>
          <a:xfrm>
            <a:off x="915428" y="-989925"/>
            <a:ext cx="10361144" cy="751383"/>
            <a:chOff x="915428" y="694117"/>
            <a:chExt cx="10361144" cy="751383"/>
          </a:xfrm>
        </p:grpSpPr>
        <p:sp>
          <p:nvSpPr>
            <p:cNvPr id="5" name="TextBox 4">
              <a:extLst>
                <a:ext uri="{FF2B5EF4-FFF2-40B4-BE49-F238E27FC236}">
                  <a16:creationId xmlns:a16="http://schemas.microsoft.com/office/drawing/2014/main" id="{234EBB64-630A-6A4A-88C3-801EAD8BD2CD}"/>
                </a:ext>
              </a:extLst>
            </p:cNvPr>
            <p:cNvSpPr txBox="1"/>
            <p:nvPr/>
          </p:nvSpPr>
          <p:spPr>
            <a:xfrm>
              <a:off x="915428" y="1019742"/>
              <a:ext cx="10361144" cy="425758"/>
            </a:xfrm>
            <a:prstGeom prst="rect">
              <a:avLst/>
            </a:prstGeom>
            <a:noFill/>
          </p:spPr>
          <p:txBody>
            <a:bodyPr wrap="square" rtlCol="0">
              <a:spAutoFit/>
            </a:bodyPr>
            <a:lstStyle/>
            <a:p>
              <a:pPr algn="ctr" fontAlgn="base">
                <a:lnSpc>
                  <a:spcPts val="2600"/>
                </a:lnSpc>
              </a:pPr>
              <a:r>
                <a:rPr lang="en-US" sz="2400" b="1" dirty="0">
                  <a:solidFill>
                    <a:schemeClr val="tx1">
                      <a:lumMod val="90000"/>
                      <a:lumOff val="10000"/>
                    </a:schemeClr>
                  </a:solidFill>
                </a:rPr>
                <a:t>Try Advisor Controls Pro risk-free for 14 days</a:t>
              </a:r>
            </a:p>
          </p:txBody>
        </p:sp>
        <p:sp>
          <p:nvSpPr>
            <p:cNvPr id="6" name="TextBox 5">
              <a:extLst>
                <a:ext uri="{FF2B5EF4-FFF2-40B4-BE49-F238E27FC236}">
                  <a16:creationId xmlns:a16="http://schemas.microsoft.com/office/drawing/2014/main" id="{6520613F-10CC-E34C-840E-645F50170F9A}"/>
                </a:ext>
              </a:extLst>
            </p:cNvPr>
            <p:cNvSpPr txBox="1"/>
            <p:nvPr/>
          </p:nvSpPr>
          <p:spPr>
            <a:xfrm>
              <a:off x="947511" y="694117"/>
              <a:ext cx="10329061" cy="261610"/>
            </a:xfrm>
            <a:prstGeom prst="rect">
              <a:avLst/>
            </a:prstGeom>
            <a:noFill/>
          </p:spPr>
          <p:txBody>
            <a:bodyPr wrap="square" rtlCol="0">
              <a:spAutoFit/>
            </a:bodyPr>
            <a:lstStyle/>
            <a:p>
              <a:pPr algn="ctr"/>
              <a:r>
                <a:rPr lang="en-US" sz="1100" b="1" spc="600" dirty="0">
                  <a:solidFill>
                    <a:srgbClr val="5470F2"/>
                  </a:solidFill>
                  <a:latin typeface="Calibri" panose="020F0502020204030204" pitchFamily="34" charset="0"/>
                  <a:cs typeface="Calibri" panose="020F0502020204030204" pitchFamily="34" charset="0"/>
                </a:rPr>
                <a:t>14-DAY FREE TRIAL</a:t>
              </a:r>
            </a:p>
          </p:txBody>
        </p:sp>
      </p:grpSp>
      <p:pic>
        <p:nvPicPr>
          <p:cNvPr id="7" name="Picture 6" descr="Graphical user interface, application&#10;&#10;Description automatically generated">
            <a:extLst>
              <a:ext uri="{FF2B5EF4-FFF2-40B4-BE49-F238E27FC236}">
                <a16:creationId xmlns:a16="http://schemas.microsoft.com/office/drawing/2014/main" id="{19FB3551-0155-E64D-AA72-45511FB96EFE}"/>
              </a:ext>
            </a:extLst>
          </p:cNvPr>
          <p:cNvPicPr>
            <a:picLocks noChangeAspect="1"/>
          </p:cNvPicPr>
          <p:nvPr/>
        </p:nvPicPr>
        <p:blipFill>
          <a:blip r:embed="rId3"/>
          <a:stretch>
            <a:fillRect/>
          </a:stretch>
        </p:blipFill>
        <p:spPr>
          <a:xfrm>
            <a:off x="2251491" y="1558480"/>
            <a:ext cx="7435848" cy="5374507"/>
          </a:xfrm>
          <a:prstGeom prst="rect">
            <a:avLst/>
          </a:prstGeom>
        </p:spPr>
      </p:pic>
    </p:spTree>
    <p:extLst>
      <p:ext uri="{BB962C8B-B14F-4D97-AF65-F5344CB8AC3E}">
        <p14:creationId xmlns:p14="http://schemas.microsoft.com/office/powerpoint/2010/main" val="1241589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cTn>
                              </p:par>
                              <p:par>
                                <p:cTn id="9" presetID="42" presetClass="path" presetSubtype="0" accel="50000" decel="50000" fill="hold" nodeType="withEffect">
                                  <p:stCondLst>
                                    <p:cond delay="0"/>
                                  </p:stCondLst>
                                  <p:childTnLst>
                                    <p:animMotion origin="layout" path="M 0 3.33333E-6 L 0 0.25 " pathEditMode="relative" rAng="0" ptsTypes="AA">
                                      <p:cBhvr>
                                        <p:cTn id="10" dur="1500" fill="hold"/>
                                        <p:tgtEl>
                                          <p:spTgt spid="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6709D35-8540-4648-A035-18537A66D890}"/>
              </a:ext>
            </a:extLst>
          </p:cNvPr>
          <p:cNvGrpSpPr/>
          <p:nvPr/>
        </p:nvGrpSpPr>
        <p:grpSpPr>
          <a:xfrm>
            <a:off x="1303505" y="7008671"/>
            <a:ext cx="2042809" cy="2160081"/>
            <a:chOff x="1303505" y="2436671"/>
            <a:chExt cx="2042809" cy="2160081"/>
          </a:xfrm>
        </p:grpSpPr>
        <p:pic>
          <p:nvPicPr>
            <p:cNvPr id="2" name="Picture 1">
              <a:extLst>
                <a:ext uri="{FF2B5EF4-FFF2-40B4-BE49-F238E27FC236}">
                  <a16:creationId xmlns:a16="http://schemas.microsoft.com/office/drawing/2014/main" id="{72B8D642-3D5E-1C4C-A4A5-102CB2B21DB4}"/>
                </a:ext>
              </a:extLst>
            </p:cNvPr>
            <p:cNvPicPr preferRelativeResize="0">
              <a:picLocks noChangeAspect="1"/>
            </p:cNvPicPr>
            <p:nvPr/>
          </p:nvPicPr>
          <p:blipFill rotWithShape="1">
            <a:blip r:embed="rId3"/>
            <a:srcRect t="-1005" b="-8424"/>
            <a:stretch/>
          </p:blipFill>
          <p:spPr>
            <a:xfrm>
              <a:off x="1583880" y="2436671"/>
              <a:ext cx="1441259" cy="1577196"/>
            </a:xfrm>
            <a:prstGeom prst="rect">
              <a:avLst/>
            </a:prstGeom>
          </p:spPr>
        </p:pic>
        <p:sp>
          <p:nvSpPr>
            <p:cNvPr id="6" name="TextBox 5">
              <a:extLst>
                <a:ext uri="{FF2B5EF4-FFF2-40B4-BE49-F238E27FC236}">
                  <a16:creationId xmlns:a16="http://schemas.microsoft.com/office/drawing/2014/main" id="{CEAE53BB-21B1-D54F-9FF3-727D05018F9D}"/>
                </a:ext>
              </a:extLst>
            </p:cNvPr>
            <p:cNvSpPr txBox="1"/>
            <p:nvPr/>
          </p:nvSpPr>
          <p:spPr>
            <a:xfrm>
              <a:off x="1303505" y="4011977"/>
              <a:ext cx="2042809" cy="584775"/>
            </a:xfrm>
            <a:prstGeom prst="rect">
              <a:avLst/>
            </a:prstGeom>
            <a:noFill/>
          </p:spPr>
          <p:txBody>
            <a:bodyPr wrap="square" rtlCol="0">
              <a:spAutoFit/>
            </a:bodyPr>
            <a:lstStyle/>
            <a:p>
              <a:pPr algn="ctr" fontAlgn="base"/>
              <a:r>
                <a:rPr lang="en-US" b="1" dirty="0">
                  <a:solidFill>
                    <a:schemeClr val="tx1">
                      <a:lumMod val="90000"/>
                      <a:lumOff val="10000"/>
                    </a:schemeClr>
                  </a:solidFill>
                </a:rPr>
                <a:t>Longevity</a:t>
              </a:r>
            </a:p>
            <a:p>
              <a:pPr algn="ctr" fontAlgn="base"/>
              <a:r>
                <a:rPr lang="en-US" sz="1400" spc="600" dirty="0">
                  <a:solidFill>
                    <a:schemeClr val="bg1">
                      <a:lumMod val="65000"/>
                    </a:schemeClr>
                  </a:solidFill>
                </a:rPr>
                <a:t>RISK</a:t>
              </a:r>
            </a:p>
          </p:txBody>
        </p:sp>
      </p:grpSp>
      <p:grpSp>
        <p:nvGrpSpPr>
          <p:cNvPr id="14" name="Group 13">
            <a:extLst>
              <a:ext uri="{FF2B5EF4-FFF2-40B4-BE49-F238E27FC236}">
                <a16:creationId xmlns:a16="http://schemas.microsoft.com/office/drawing/2014/main" id="{B2250BD1-069D-374E-8F64-8687E6F553D8}"/>
              </a:ext>
            </a:extLst>
          </p:cNvPr>
          <p:cNvGrpSpPr/>
          <p:nvPr/>
        </p:nvGrpSpPr>
        <p:grpSpPr>
          <a:xfrm>
            <a:off x="3771088" y="7017890"/>
            <a:ext cx="2042809" cy="2150861"/>
            <a:chOff x="3771088" y="2445890"/>
            <a:chExt cx="2042809" cy="2150861"/>
          </a:xfrm>
        </p:grpSpPr>
        <p:sp>
          <p:nvSpPr>
            <p:cNvPr id="7" name="TextBox 6">
              <a:extLst>
                <a:ext uri="{FF2B5EF4-FFF2-40B4-BE49-F238E27FC236}">
                  <a16:creationId xmlns:a16="http://schemas.microsoft.com/office/drawing/2014/main" id="{F24154BD-DD76-354E-9D96-A1D99C9A7554}"/>
                </a:ext>
              </a:extLst>
            </p:cNvPr>
            <p:cNvSpPr txBox="1"/>
            <p:nvPr/>
          </p:nvSpPr>
          <p:spPr>
            <a:xfrm>
              <a:off x="3771088" y="4011976"/>
              <a:ext cx="2042809" cy="584775"/>
            </a:xfrm>
            <a:prstGeom prst="rect">
              <a:avLst/>
            </a:prstGeom>
            <a:noFill/>
          </p:spPr>
          <p:txBody>
            <a:bodyPr wrap="square" rtlCol="0">
              <a:spAutoFit/>
            </a:bodyPr>
            <a:lstStyle/>
            <a:p>
              <a:pPr algn="ctr" fontAlgn="base"/>
              <a:r>
                <a:rPr lang="en-US" b="1" dirty="0">
                  <a:solidFill>
                    <a:schemeClr val="tx1">
                      <a:lumMod val="90000"/>
                      <a:lumOff val="10000"/>
                    </a:schemeClr>
                  </a:solidFill>
                </a:rPr>
                <a:t>Sequence of Return</a:t>
              </a:r>
            </a:p>
            <a:p>
              <a:pPr algn="ctr" fontAlgn="base"/>
              <a:r>
                <a:rPr lang="en-US" sz="1400" spc="600" dirty="0">
                  <a:solidFill>
                    <a:schemeClr val="bg1">
                      <a:lumMod val="65000"/>
                    </a:schemeClr>
                  </a:solidFill>
                </a:rPr>
                <a:t>RISK</a:t>
              </a:r>
            </a:p>
          </p:txBody>
        </p:sp>
        <p:pic>
          <p:nvPicPr>
            <p:cNvPr id="11" name="Picture 10">
              <a:extLst>
                <a:ext uri="{FF2B5EF4-FFF2-40B4-BE49-F238E27FC236}">
                  <a16:creationId xmlns:a16="http://schemas.microsoft.com/office/drawing/2014/main" id="{90778723-A56E-3343-8C4D-510E9098A00A}"/>
                </a:ext>
              </a:extLst>
            </p:cNvPr>
            <p:cNvPicPr>
              <a:picLocks noChangeAspect="1"/>
            </p:cNvPicPr>
            <p:nvPr/>
          </p:nvPicPr>
          <p:blipFill rotWithShape="1">
            <a:blip r:embed="rId4"/>
            <a:srcRect t="-1959" b="-3181"/>
            <a:stretch/>
          </p:blipFill>
          <p:spPr>
            <a:xfrm>
              <a:off x="4072440" y="2445890"/>
              <a:ext cx="1441260" cy="1515352"/>
            </a:xfrm>
            <a:prstGeom prst="rect">
              <a:avLst/>
            </a:prstGeom>
          </p:spPr>
        </p:pic>
      </p:grpSp>
      <p:grpSp>
        <p:nvGrpSpPr>
          <p:cNvPr id="15" name="Group 14">
            <a:extLst>
              <a:ext uri="{FF2B5EF4-FFF2-40B4-BE49-F238E27FC236}">
                <a16:creationId xmlns:a16="http://schemas.microsoft.com/office/drawing/2014/main" id="{B0C795E4-652E-234D-8CB4-F8DEAA080D8E}"/>
              </a:ext>
            </a:extLst>
          </p:cNvPr>
          <p:cNvGrpSpPr/>
          <p:nvPr/>
        </p:nvGrpSpPr>
        <p:grpSpPr>
          <a:xfrm>
            <a:off x="6319740" y="6991538"/>
            <a:ext cx="2042809" cy="2177213"/>
            <a:chOff x="6319740" y="2419538"/>
            <a:chExt cx="2042809" cy="2177213"/>
          </a:xfrm>
        </p:grpSpPr>
        <p:sp>
          <p:nvSpPr>
            <p:cNvPr id="8" name="TextBox 7">
              <a:extLst>
                <a:ext uri="{FF2B5EF4-FFF2-40B4-BE49-F238E27FC236}">
                  <a16:creationId xmlns:a16="http://schemas.microsoft.com/office/drawing/2014/main" id="{CAAB3A12-080B-7242-95B6-286ED04B8936}"/>
                </a:ext>
              </a:extLst>
            </p:cNvPr>
            <p:cNvSpPr txBox="1"/>
            <p:nvPr/>
          </p:nvSpPr>
          <p:spPr>
            <a:xfrm>
              <a:off x="6319740" y="4011976"/>
              <a:ext cx="2042809" cy="584775"/>
            </a:xfrm>
            <a:prstGeom prst="rect">
              <a:avLst/>
            </a:prstGeom>
            <a:noFill/>
          </p:spPr>
          <p:txBody>
            <a:bodyPr wrap="square" rtlCol="0">
              <a:spAutoFit/>
            </a:bodyPr>
            <a:lstStyle/>
            <a:p>
              <a:pPr algn="ctr" fontAlgn="base"/>
              <a:r>
                <a:rPr lang="en-US" b="1" dirty="0">
                  <a:solidFill>
                    <a:schemeClr val="tx1">
                      <a:lumMod val="90000"/>
                      <a:lumOff val="10000"/>
                    </a:schemeClr>
                  </a:solidFill>
                </a:rPr>
                <a:t>Inflation</a:t>
              </a:r>
            </a:p>
            <a:p>
              <a:pPr algn="ctr" fontAlgn="base"/>
              <a:r>
                <a:rPr lang="en-US" sz="1400" spc="600" dirty="0">
                  <a:solidFill>
                    <a:schemeClr val="bg1">
                      <a:lumMod val="65000"/>
                    </a:schemeClr>
                  </a:solidFill>
                </a:rPr>
                <a:t>RISK</a:t>
              </a:r>
            </a:p>
          </p:txBody>
        </p:sp>
        <p:pic>
          <p:nvPicPr>
            <p:cNvPr id="12" name="Picture 11">
              <a:extLst>
                <a:ext uri="{FF2B5EF4-FFF2-40B4-BE49-F238E27FC236}">
                  <a16:creationId xmlns:a16="http://schemas.microsoft.com/office/drawing/2014/main" id="{E4D52B8F-1145-FE4A-A7A0-1F3BE2527779}"/>
                </a:ext>
              </a:extLst>
            </p:cNvPr>
            <p:cNvPicPr>
              <a:picLocks noChangeAspect="1"/>
            </p:cNvPicPr>
            <p:nvPr/>
          </p:nvPicPr>
          <p:blipFill rotWithShape="1">
            <a:blip r:embed="rId5"/>
            <a:srcRect t="-3231" b="-5475"/>
            <a:stretch/>
          </p:blipFill>
          <p:spPr>
            <a:xfrm>
              <a:off x="6625162" y="2419538"/>
              <a:ext cx="1439530" cy="1564876"/>
            </a:xfrm>
            <a:prstGeom prst="rect">
              <a:avLst/>
            </a:prstGeom>
          </p:spPr>
        </p:pic>
      </p:grpSp>
      <p:grpSp>
        <p:nvGrpSpPr>
          <p:cNvPr id="21" name="Group 20">
            <a:extLst>
              <a:ext uri="{FF2B5EF4-FFF2-40B4-BE49-F238E27FC236}">
                <a16:creationId xmlns:a16="http://schemas.microsoft.com/office/drawing/2014/main" id="{17835C2A-C069-094C-B145-6BCDA6CF78AC}"/>
              </a:ext>
            </a:extLst>
          </p:cNvPr>
          <p:cNvGrpSpPr/>
          <p:nvPr/>
        </p:nvGrpSpPr>
        <p:grpSpPr>
          <a:xfrm>
            <a:off x="8845686" y="7033379"/>
            <a:ext cx="2042809" cy="2135372"/>
            <a:chOff x="8845686" y="7033379"/>
            <a:chExt cx="2042809" cy="2135372"/>
          </a:xfrm>
        </p:grpSpPr>
        <p:pic>
          <p:nvPicPr>
            <p:cNvPr id="20" name="Picture 19">
              <a:extLst>
                <a:ext uri="{FF2B5EF4-FFF2-40B4-BE49-F238E27FC236}">
                  <a16:creationId xmlns:a16="http://schemas.microsoft.com/office/drawing/2014/main" id="{B457FC49-1978-2E4A-B34E-F39F596679F0}"/>
                </a:ext>
              </a:extLst>
            </p:cNvPr>
            <p:cNvPicPr>
              <a:picLocks noChangeAspect="1"/>
            </p:cNvPicPr>
            <p:nvPr/>
          </p:nvPicPr>
          <p:blipFill>
            <a:blip r:embed="rId6"/>
            <a:srcRect/>
            <a:stretch/>
          </p:blipFill>
          <p:spPr>
            <a:xfrm>
              <a:off x="9168590" y="7033379"/>
              <a:ext cx="1439530" cy="1439530"/>
            </a:xfrm>
            <a:prstGeom prst="rect">
              <a:avLst/>
            </a:prstGeom>
          </p:spPr>
        </p:pic>
        <p:sp>
          <p:nvSpPr>
            <p:cNvPr id="9" name="TextBox 8">
              <a:extLst>
                <a:ext uri="{FF2B5EF4-FFF2-40B4-BE49-F238E27FC236}">
                  <a16:creationId xmlns:a16="http://schemas.microsoft.com/office/drawing/2014/main" id="{FD050FD5-09E9-994C-8389-F79B1A49311E}"/>
                </a:ext>
              </a:extLst>
            </p:cNvPr>
            <p:cNvSpPr txBox="1"/>
            <p:nvPr/>
          </p:nvSpPr>
          <p:spPr>
            <a:xfrm>
              <a:off x="8845686" y="8583976"/>
              <a:ext cx="2042809" cy="584775"/>
            </a:xfrm>
            <a:prstGeom prst="rect">
              <a:avLst/>
            </a:prstGeom>
            <a:noFill/>
          </p:spPr>
          <p:txBody>
            <a:bodyPr wrap="square" rtlCol="0">
              <a:spAutoFit/>
            </a:bodyPr>
            <a:lstStyle/>
            <a:p>
              <a:pPr algn="ctr" fontAlgn="base"/>
              <a:r>
                <a:rPr lang="en-US" b="1" dirty="0">
                  <a:solidFill>
                    <a:schemeClr val="tx1">
                      <a:lumMod val="90000"/>
                      <a:lumOff val="10000"/>
                    </a:schemeClr>
                  </a:solidFill>
                </a:rPr>
                <a:t>Taxation</a:t>
              </a:r>
            </a:p>
            <a:p>
              <a:pPr algn="ctr" fontAlgn="base"/>
              <a:r>
                <a:rPr lang="en-US" sz="1400" spc="600" dirty="0">
                  <a:solidFill>
                    <a:schemeClr val="bg1">
                      <a:lumMod val="65000"/>
                    </a:schemeClr>
                  </a:solidFill>
                </a:rPr>
                <a:t>RISK</a:t>
              </a:r>
            </a:p>
          </p:txBody>
        </p:sp>
      </p:grpSp>
      <p:sp>
        <p:nvSpPr>
          <p:cNvPr id="17" name="TextBox 16">
            <a:extLst>
              <a:ext uri="{FF2B5EF4-FFF2-40B4-BE49-F238E27FC236}">
                <a16:creationId xmlns:a16="http://schemas.microsoft.com/office/drawing/2014/main" id="{1A8D9FE7-F0B8-5349-84B6-DF4303585BFF}"/>
              </a:ext>
            </a:extLst>
          </p:cNvPr>
          <p:cNvSpPr txBox="1"/>
          <p:nvPr/>
        </p:nvSpPr>
        <p:spPr>
          <a:xfrm>
            <a:off x="444229" y="1344079"/>
            <a:ext cx="11303541" cy="729943"/>
          </a:xfrm>
          <a:prstGeom prst="rect">
            <a:avLst/>
          </a:prstGeom>
          <a:noFill/>
        </p:spPr>
        <p:txBody>
          <a:bodyPr wrap="square" rtlCol="0">
            <a:spAutoFit/>
          </a:bodyPr>
          <a:lstStyle/>
          <a:p>
            <a:pPr algn="ctr" fontAlgn="base">
              <a:lnSpc>
                <a:spcPts val="2600"/>
              </a:lnSpc>
            </a:pPr>
            <a:r>
              <a:rPr lang="en-US" sz="2400" b="1" dirty="0">
                <a:solidFill>
                  <a:schemeClr val="tx1">
                    <a:lumMod val="90000"/>
                    <a:lumOff val="10000"/>
                  </a:schemeClr>
                </a:solidFill>
              </a:rPr>
              <a:t>Risks in Retirement</a:t>
            </a:r>
          </a:p>
        </p:txBody>
      </p:sp>
    </p:spTree>
    <p:extLst>
      <p:ext uri="{BB962C8B-B14F-4D97-AF65-F5344CB8AC3E}">
        <p14:creationId xmlns:p14="http://schemas.microsoft.com/office/powerpoint/2010/main" val="155690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5E-6 1.85185E-6 L 0.00014 -0.68125 " pathEditMode="relative" rAng="0" ptsTypes="AA">
                                      <p:cBhvr>
                                        <p:cTn id="6" dur="2000" fill="hold"/>
                                        <p:tgtEl>
                                          <p:spTgt spid="3"/>
                                        </p:tgtEl>
                                        <p:attrNameLst>
                                          <p:attrName>ppt_x</p:attrName>
                                          <p:attrName>ppt_y</p:attrName>
                                        </p:attrNameLst>
                                      </p:cBhvr>
                                      <p:rCtr x="0" y="-34074"/>
                                    </p:animMotion>
                                  </p:childTnLst>
                                </p:cTn>
                              </p:par>
                              <p:par>
                                <p:cTn id="7" presetID="42" presetClass="path" presetSubtype="0" accel="50000" decel="50000" fill="hold" nodeType="withEffect">
                                  <p:stCondLst>
                                    <p:cond delay="250"/>
                                  </p:stCondLst>
                                  <p:childTnLst>
                                    <p:animMotion origin="layout" path="M 1.25E-6 -2.59259E-6 L -0.00104 -0.68102 " pathEditMode="relative" rAng="0" ptsTypes="AA">
                                      <p:cBhvr>
                                        <p:cTn id="8" dur="2000" fill="hold"/>
                                        <p:tgtEl>
                                          <p:spTgt spid="14"/>
                                        </p:tgtEl>
                                        <p:attrNameLst>
                                          <p:attrName>ppt_x</p:attrName>
                                          <p:attrName>ppt_y</p:attrName>
                                        </p:attrNameLst>
                                      </p:cBhvr>
                                      <p:rCtr x="-52" y="-34051"/>
                                    </p:animMotion>
                                  </p:childTnLst>
                                </p:cTn>
                              </p:par>
                              <p:par>
                                <p:cTn id="9" presetID="42" presetClass="path" presetSubtype="0" accel="50000" decel="50000" fill="hold" nodeType="withEffect">
                                  <p:stCondLst>
                                    <p:cond delay="500"/>
                                  </p:stCondLst>
                                  <p:childTnLst>
                                    <p:animMotion origin="layout" path="M -3.33333E-6 -7.40741E-7 L -0.00039 -0.68079 " pathEditMode="relative" rAng="0" ptsTypes="AA">
                                      <p:cBhvr>
                                        <p:cTn id="10" dur="2000" fill="hold"/>
                                        <p:tgtEl>
                                          <p:spTgt spid="15"/>
                                        </p:tgtEl>
                                        <p:attrNameLst>
                                          <p:attrName>ppt_x</p:attrName>
                                          <p:attrName>ppt_y</p:attrName>
                                        </p:attrNameLst>
                                      </p:cBhvr>
                                      <p:rCtr x="-26" y="-34051"/>
                                    </p:animMotion>
                                  </p:childTnLst>
                                </p:cTn>
                              </p:par>
                              <p:par>
                                <p:cTn id="11" presetID="42" presetClass="path" presetSubtype="0" accel="50000" decel="50000" fill="hold" nodeType="withEffect">
                                  <p:stCondLst>
                                    <p:cond delay="750"/>
                                  </p:stCondLst>
                                  <p:childTnLst>
                                    <p:animMotion origin="layout" path="M -4.79167E-6 0 L -4.79167E-6 -0.68125 " pathEditMode="relative" rAng="0" ptsTypes="AA">
                                      <p:cBhvr>
                                        <p:cTn id="12" dur="2000" fill="hold"/>
                                        <p:tgtEl>
                                          <p:spTgt spid="21"/>
                                        </p:tgtEl>
                                        <p:attrNameLst>
                                          <p:attrName>ppt_x</p:attrName>
                                          <p:attrName>ppt_y</p:attrName>
                                        </p:attrNameLst>
                                      </p:cBhvr>
                                      <p:rCtr x="0" y="-34074"/>
                                    </p:animMotion>
                                  </p:childTnLst>
                                </p:cTn>
                              </p:par>
                              <p:par>
                                <p:cTn id="13" presetID="2" presetClass="entr" presetSubtype="1" accel="50000" decel="5000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FDF468-C939-7E45-A726-1CB3258EFC7A}"/>
              </a:ext>
            </a:extLst>
          </p:cNvPr>
          <p:cNvSpPr>
            <a:spLocks noGrp="1"/>
          </p:cNvSpPr>
          <p:nvPr>
            <p:ph type="body" sz="quarter" idx="10"/>
          </p:nvPr>
        </p:nvSpPr>
        <p:spPr>
          <a:xfrm>
            <a:off x="592667" y="6116321"/>
            <a:ext cx="11108266" cy="589170"/>
          </a:xfrm>
        </p:spPr>
        <p:txBody>
          <a:bodyPr/>
          <a:lstStyle/>
          <a:p>
            <a:r>
              <a:rPr lang="en-US" dirty="0">
                <a:solidFill>
                  <a:schemeClr val="tx1">
                    <a:lumMod val="50000"/>
                    <a:lumOff val="50000"/>
                  </a:schemeClr>
                </a:solidFill>
              </a:rPr>
              <a:t>WWW.ADVISORCONTROLS.COM   |   (309) 650-1125   |   SUPPORT@ADVISORCONTROLS.COM</a:t>
            </a:r>
          </a:p>
        </p:txBody>
      </p:sp>
    </p:spTree>
    <p:extLst>
      <p:ext uri="{BB962C8B-B14F-4D97-AF65-F5344CB8AC3E}">
        <p14:creationId xmlns:p14="http://schemas.microsoft.com/office/powerpoint/2010/main" val="423038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A66862-B88F-7146-8409-0485C4F5F1D7}"/>
              </a:ext>
            </a:extLst>
          </p:cNvPr>
          <p:cNvSpPr txBox="1"/>
          <p:nvPr/>
        </p:nvSpPr>
        <p:spPr>
          <a:xfrm>
            <a:off x="444229" y="1031314"/>
            <a:ext cx="11303541" cy="425758"/>
          </a:xfrm>
          <a:prstGeom prst="rect">
            <a:avLst/>
          </a:prstGeom>
          <a:noFill/>
        </p:spPr>
        <p:txBody>
          <a:bodyPr wrap="square" rtlCol="0">
            <a:spAutoFit/>
          </a:bodyPr>
          <a:lstStyle/>
          <a:p>
            <a:pPr algn="ctr" fontAlgn="base">
              <a:lnSpc>
                <a:spcPts val="2600"/>
              </a:lnSpc>
            </a:pPr>
            <a:r>
              <a:rPr lang="en-US" sz="2400" b="1" dirty="0">
                <a:solidFill>
                  <a:schemeClr val="tx1">
                    <a:lumMod val="90000"/>
                    <a:lumOff val="10000"/>
                  </a:schemeClr>
                </a:solidFill>
              </a:rPr>
              <a:t>Effect of 3% Inflation on Purchasing Power</a:t>
            </a:r>
          </a:p>
        </p:txBody>
      </p:sp>
      <p:pic>
        <p:nvPicPr>
          <p:cNvPr id="4" name="Picture 3">
            <a:extLst>
              <a:ext uri="{FF2B5EF4-FFF2-40B4-BE49-F238E27FC236}">
                <a16:creationId xmlns:a16="http://schemas.microsoft.com/office/drawing/2014/main" id="{D145A220-43A6-8E4E-A2D1-EC63B2BC5E8B}"/>
              </a:ext>
            </a:extLst>
          </p:cNvPr>
          <p:cNvPicPr>
            <a:picLocks noChangeAspect="1"/>
          </p:cNvPicPr>
          <p:nvPr/>
        </p:nvPicPr>
        <p:blipFill>
          <a:blip r:embed="rId3"/>
          <a:srcRect/>
          <a:stretch/>
        </p:blipFill>
        <p:spPr>
          <a:xfrm>
            <a:off x="2147261" y="1785549"/>
            <a:ext cx="7653636" cy="4177557"/>
          </a:xfrm>
          <a:prstGeom prst="rect">
            <a:avLst/>
          </a:prstGeom>
        </p:spPr>
      </p:pic>
      <p:sp>
        <p:nvSpPr>
          <p:cNvPr id="7" name="TextBox 6">
            <a:extLst>
              <a:ext uri="{FF2B5EF4-FFF2-40B4-BE49-F238E27FC236}">
                <a16:creationId xmlns:a16="http://schemas.microsoft.com/office/drawing/2014/main" id="{228D5B52-7034-EE4A-A762-2B9A44022EB8}"/>
              </a:ext>
            </a:extLst>
          </p:cNvPr>
          <p:cNvSpPr txBox="1"/>
          <p:nvPr/>
        </p:nvSpPr>
        <p:spPr>
          <a:xfrm>
            <a:off x="10387730" y="6094384"/>
            <a:ext cx="2042809" cy="584775"/>
          </a:xfrm>
          <a:prstGeom prst="rect">
            <a:avLst/>
          </a:prstGeom>
          <a:noFill/>
        </p:spPr>
        <p:txBody>
          <a:bodyPr wrap="square" rtlCol="0">
            <a:spAutoFit/>
          </a:bodyPr>
          <a:lstStyle/>
          <a:p>
            <a:pPr algn="ctr" fontAlgn="base"/>
            <a:r>
              <a:rPr lang="en-US" b="1" dirty="0">
                <a:solidFill>
                  <a:schemeClr val="tx1">
                    <a:lumMod val="90000"/>
                    <a:lumOff val="10000"/>
                  </a:schemeClr>
                </a:solidFill>
              </a:rPr>
              <a:t>Inflation</a:t>
            </a:r>
          </a:p>
          <a:p>
            <a:pPr algn="ctr" fontAlgn="base"/>
            <a:r>
              <a:rPr lang="en-US" sz="1400" spc="600" dirty="0">
                <a:solidFill>
                  <a:schemeClr val="bg1">
                    <a:lumMod val="65000"/>
                  </a:schemeClr>
                </a:solidFill>
              </a:rPr>
              <a:t>RISK</a:t>
            </a:r>
          </a:p>
        </p:txBody>
      </p:sp>
      <p:sp>
        <p:nvSpPr>
          <p:cNvPr id="11" name="Rectangle 3">
            <a:extLst>
              <a:ext uri="{FF2B5EF4-FFF2-40B4-BE49-F238E27FC236}">
                <a16:creationId xmlns:a16="http://schemas.microsoft.com/office/drawing/2014/main" id="{DCF7B320-6917-B14E-AE49-94898EA581BD}"/>
              </a:ext>
            </a:extLst>
          </p:cNvPr>
          <p:cNvSpPr txBox="1">
            <a:spLocks noChangeArrowheads="1"/>
          </p:cNvSpPr>
          <p:nvPr/>
        </p:nvSpPr>
        <p:spPr>
          <a:xfrm>
            <a:off x="139148" y="6485724"/>
            <a:ext cx="9144000" cy="372276"/>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900" dirty="0">
              <a:solidFill>
                <a:schemeClr val="bg1">
                  <a:lumMod val="85000"/>
                </a:schemeClr>
              </a:solidFill>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1D4EFC56-DFFC-8644-8231-757C97E826AF}"/>
              </a:ext>
            </a:extLst>
          </p:cNvPr>
          <p:cNvPicPr>
            <a:picLocks noChangeAspect="1"/>
          </p:cNvPicPr>
          <p:nvPr/>
        </p:nvPicPr>
        <p:blipFill>
          <a:blip r:embed="rId4"/>
          <a:stretch>
            <a:fillRect/>
          </a:stretch>
        </p:blipFill>
        <p:spPr>
          <a:xfrm>
            <a:off x="3208356" y="2289339"/>
            <a:ext cx="1452585" cy="666760"/>
          </a:xfrm>
          <a:prstGeom prst="rect">
            <a:avLst/>
          </a:prstGeom>
        </p:spPr>
      </p:pic>
      <p:pic>
        <p:nvPicPr>
          <p:cNvPr id="17" name="Picture 16">
            <a:extLst>
              <a:ext uri="{FF2B5EF4-FFF2-40B4-BE49-F238E27FC236}">
                <a16:creationId xmlns:a16="http://schemas.microsoft.com/office/drawing/2014/main" id="{4761B8A9-3156-CE4B-B602-58497A7EDCCA}"/>
              </a:ext>
            </a:extLst>
          </p:cNvPr>
          <p:cNvPicPr>
            <a:picLocks noChangeAspect="1"/>
          </p:cNvPicPr>
          <p:nvPr/>
        </p:nvPicPr>
        <p:blipFill>
          <a:blip r:embed="rId5"/>
          <a:stretch>
            <a:fillRect/>
          </a:stretch>
        </p:blipFill>
        <p:spPr>
          <a:xfrm>
            <a:off x="4293806" y="2745581"/>
            <a:ext cx="1452585" cy="666760"/>
          </a:xfrm>
          <a:prstGeom prst="rect">
            <a:avLst/>
          </a:prstGeom>
        </p:spPr>
      </p:pic>
      <p:pic>
        <p:nvPicPr>
          <p:cNvPr id="18" name="Picture 17">
            <a:extLst>
              <a:ext uri="{FF2B5EF4-FFF2-40B4-BE49-F238E27FC236}">
                <a16:creationId xmlns:a16="http://schemas.microsoft.com/office/drawing/2014/main" id="{982CA92C-3D7D-E742-82F5-C555A39A3995}"/>
              </a:ext>
            </a:extLst>
          </p:cNvPr>
          <p:cNvPicPr>
            <a:picLocks noChangeAspect="1"/>
          </p:cNvPicPr>
          <p:nvPr/>
        </p:nvPicPr>
        <p:blipFill>
          <a:blip r:embed="rId6"/>
          <a:stretch>
            <a:fillRect/>
          </a:stretch>
        </p:blipFill>
        <p:spPr>
          <a:xfrm>
            <a:off x="5419042" y="3108968"/>
            <a:ext cx="1452585" cy="666760"/>
          </a:xfrm>
          <a:prstGeom prst="rect">
            <a:avLst/>
          </a:prstGeom>
        </p:spPr>
      </p:pic>
      <p:pic>
        <p:nvPicPr>
          <p:cNvPr id="20" name="Picture 19">
            <a:extLst>
              <a:ext uri="{FF2B5EF4-FFF2-40B4-BE49-F238E27FC236}">
                <a16:creationId xmlns:a16="http://schemas.microsoft.com/office/drawing/2014/main" id="{8AB055F9-A876-DA4B-BC89-C41909AA8094}"/>
              </a:ext>
            </a:extLst>
          </p:cNvPr>
          <p:cNvPicPr>
            <a:picLocks noChangeAspect="1"/>
          </p:cNvPicPr>
          <p:nvPr/>
        </p:nvPicPr>
        <p:blipFill>
          <a:blip r:embed="rId7"/>
          <a:stretch>
            <a:fillRect/>
          </a:stretch>
        </p:blipFill>
        <p:spPr>
          <a:xfrm>
            <a:off x="6500207" y="3442348"/>
            <a:ext cx="1452585" cy="666760"/>
          </a:xfrm>
          <a:prstGeom prst="rect">
            <a:avLst/>
          </a:prstGeom>
        </p:spPr>
      </p:pic>
      <p:pic>
        <p:nvPicPr>
          <p:cNvPr id="21" name="Picture 20">
            <a:extLst>
              <a:ext uri="{FF2B5EF4-FFF2-40B4-BE49-F238E27FC236}">
                <a16:creationId xmlns:a16="http://schemas.microsoft.com/office/drawing/2014/main" id="{D8DEBC62-9AA9-D541-BF9C-D7B8432FCE78}"/>
              </a:ext>
            </a:extLst>
          </p:cNvPr>
          <p:cNvPicPr>
            <a:picLocks noChangeAspect="1"/>
          </p:cNvPicPr>
          <p:nvPr/>
        </p:nvPicPr>
        <p:blipFill>
          <a:blip r:embed="rId8"/>
          <a:stretch>
            <a:fillRect/>
          </a:stretch>
        </p:blipFill>
        <p:spPr>
          <a:xfrm>
            <a:off x="7726483" y="3775728"/>
            <a:ext cx="1452585" cy="666760"/>
          </a:xfrm>
          <a:prstGeom prst="rect">
            <a:avLst/>
          </a:prstGeom>
        </p:spPr>
      </p:pic>
      <p:pic>
        <p:nvPicPr>
          <p:cNvPr id="22" name="Picture 21">
            <a:extLst>
              <a:ext uri="{FF2B5EF4-FFF2-40B4-BE49-F238E27FC236}">
                <a16:creationId xmlns:a16="http://schemas.microsoft.com/office/drawing/2014/main" id="{2173C143-2134-644D-B35A-40BB740A573C}"/>
              </a:ext>
            </a:extLst>
          </p:cNvPr>
          <p:cNvPicPr>
            <a:picLocks noChangeAspect="1"/>
          </p:cNvPicPr>
          <p:nvPr/>
        </p:nvPicPr>
        <p:blipFill>
          <a:blip r:embed="rId9"/>
          <a:stretch>
            <a:fillRect/>
          </a:stretch>
        </p:blipFill>
        <p:spPr>
          <a:xfrm>
            <a:off x="8736170" y="3955778"/>
            <a:ext cx="1452585" cy="666760"/>
          </a:xfrm>
          <a:prstGeom prst="rect">
            <a:avLst/>
          </a:prstGeom>
        </p:spPr>
      </p:pic>
      <p:pic>
        <p:nvPicPr>
          <p:cNvPr id="3" name="Picture 2" descr="Icon&#10;&#10;Description automatically generated">
            <a:extLst>
              <a:ext uri="{FF2B5EF4-FFF2-40B4-BE49-F238E27FC236}">
                <a16:creationId xmlns:a16="http://schemas.microsoft.com/office/drawing/2014/main" id="{0F2CD587-3EAA-8746-8C5D-48EDDBD30660}"/>
              </a:ext>
            </a:extLst>
          </p:cNvPr>
          <p:cNvPicPr>
            <a:picLocks noChangeAspect="1"/>
          </p:cNvPicPr>
          <p:nvPr/>
        </p:nvPicPr>
        <p:blipFill>
          <a:blip r:embed="rId10"/>
          <a:stretch>
            <a:fillRect/>
          </a:stretch>
        </p:blipFill>
        <p:spPr>
          <a:xfrm>
            <a:off x="11070770" y="5401054"/>
            <a:ext cx="693330" cy="693330"/>
          </a:xfrm>
          <a:prstGeom prst="rect">
            <a:avLst/>
          </a:prstGeom>
        </p:spPr>
      </p:pic>
    </p:spTree>
    <p:extLst>
      <p:ext uri="{BB962C8B-B14F-4D97-AF65-F5344CB8AC3E}">
        <p14:creationId xmlns:p14="http://schemas.microsoft.com/office/powerpoint/2010/main" val="40574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35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par>
                                <p:cTn id="28" presetID="42" presetClass="entr" presetSubtype="0" fill="hold" nodeType="withEffect">
                                  <p:stCondLst>
                                    <p:cond delay="400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anim calcmode="lin" valueType="num">
                                      <p:cBhvr>
                                        <p:cTn id="31" dur="500" fill="hold"/>
                                        <p:tgtEl>
                                          <p:spTgt spid="22"/>
                                        </p:tgtEl>
                                        <p:attrNameLst>
                                          <p:attrName>ppt_x</p:attrName>
                                        </p:attrNameLst>
                                      </p:cBhvr>
                                      <p:tavLst>
                                        <p:tav tm="0">
                                          <p:val>
                                            <p:strVal val="#ppt_x"/>
                                          </p:val>
                                        </p:tav>
                                        <p:tav tm="100000">
                                          <p:val>
                                            <p:strVal val="#ppt_x"/>
                                          </p:val>
                                        </p:tav>
                                      </p:tavLst>
                                    </p:anim>
                                    <p:anim calcmode="lin" valueType="num">
                                      <p:cBhvr>
                                        <p:cTn id="32" dur="500" fill="hold"/>
                                        <p:tgtEl>
                                          <p:spTgt spid="22"/>
                                        </p:tgtEl>
                                        <p:attrNameLst>
                                          <p:attrName>ppt_y</p:attrName>
                                        </p:attrNameLst>
                                      </p:cBhvr>
                                      <p:tavLst>
                                        <p:tav tm="0">
                                          <p:val>
                                            <p:strVal val="#ppt_y+.1"/>
                                          </p:val>
                                        </p:tav>
                                        <p:tav tm="100000">
                                          <p:val>
                                            <p:strVal val="#ppt_y"/>
                                          </p:val>
                                        </p:tav>
                                      </p:tavLst>
                                    </p:anim>
                                  </p:childTnLst>
                                </p:cTn>
                              </p:par>
                              <p:par>
                                <p:cTn id="33" presetID="22" presetClass="entr" presetSubtype="8" fill="hold" nodeType="withEffect">
                                  <p:stCondLst>
                                    <p:cond delay="50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4500"/>
                                        <p:tgtEl>
                                          <p:spTgt spid="4"/>
                                        </p:tgtEl>
                                      </p:cBhvr>
                                    </p:animEffect>
                                  </p:childTnLst>
                                </p:cTn>
                              </p:par>
                              <p:par>
                                <p:cTn id="36" presetID="2" presetClass="entr" presetSubtype="1" accel="50000" decel="5000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1000" fill="hold"/>
                                        <p:tgtEl>
                                          <p:spTgt spid="5"/>
                                        </p:tgtEl>
                                        <p:attrNameLst>
                                          <p:attrName>ppt_x</p:attrName>
                                        </p:attrNameLst>
                                      </p:cBhvr>
                                      <p:tavLst>
                                        <p:tav tm="0">
                                          <p:val>
                                            <p:strVal val="#ppt_x"/>
                                          </p:val>
                                        </p:tav>
                                        <p:tav tm="100000">
                                          <p:val>
                                            <p:strVal val="#ppt_x"/>
                                          </p:val>
                                        </p:tav>
                                      </p:tavLst>
                                    </p:anim>
                                    <p:anim calcmode="lin" valueType="num">
                                      <p:cBhvr additive="base">
                                        <p:cTn id="39"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A66862-B88F-7146-8409-0485C4F5F1D7}"/>
              </a:ext>
            </a:extLst>
          </p:cNvPr>
          <p:cNvSpPr txBox="1"/>
          <p:nvPr/>
        </p:nvSpPr>
        <p:spPr>
          <a:xfrm>
            <a:off x="444229" y="1031314"/>
            <a:ext cx="11303541" cy="425758"/>
          </a:xfrm>
          <a:prstGeom prst="rect">
            <a:avLst/>
          </a:prstGeom>
          <a:noFill/>
        </p:spPr>
        <p:txBody>
          <a:bodyPr wrap="square" rtlCol="0">
            <a:spAutoFit/>
          </a:bodyPr>
          <a:lstStyle/>
          <a:p>
            <a:pPr algn="ctr" fontAlgn="base">
              <a:lnSpc>
                <a:spcPts val="2600"/>
              </a:lnSpc>
            </a:pPr>
            <a:r>
              <a:rPr lang="en-US" sz="2400" b="1" dirty="0">
                <a:solidFill>
                  <a:schemeClr val="tx1">
                    <a:lumMod val="90000"/>
                    <a:lumOff val="10000"/>
                  </a:schemeClr>
                </a:solidFill>
              </a:rPr>
              <a:t>Types of Taxation</a:t>
            </a:r>
          </a:p>
        </p:txBody>
      </p:sp>
      <p:grpSp>
        <p:nvGrpSpPr>
          <p:cNvPr id="16" name="Group 15">
            <a:extLst>
              <a:ext uri="{FF2B5EF4-FFF2-40B4-BE49-F238E27FC236}">
                <a16:creationId xmlns:a16="http://schemas.microsoft.com/office/drawing/2014/main" id="{106CF8B7-4876-AC4B-954F-D14AB2060555}"/>
              </a:ext>
            </a:extLst>
          </p:cNvPr>
          <p:cNvGrpSpPr/>
          <p:nvPr/>
        </p:nvGrpSpPr>
        <p:grpSpPr>
          <a:xfrm>
            <a:off x="1719967" y="7011169"/>
            <a:ext cx="2454471" cy="2197339"/>
            <a:chOff x="1967948" y="2081360"/>
            <a:chExt cx="2454471" cy="2197339"/>
          </a:xfrm>
        </p:grpSpPr>
        <p:sp>
          <p:nvSpPr>
            <p:cNvPr id="10" name="TextBox 9">
              <a:extLst>
                <a:ext uri="{FF2B5EF4-FFF2-40B4-BE49-F238E27FC236}">
                  <a16:creationId xmlns:a16="http://schemas.microsoft.com/office/drawing/2014/main" id="{89A04C26-ADBF-CF4D-A73F-DCA8142E5837}"/>
                </a:ext>
              </a:extLst>
            </p:cNvPr>
            <p:cNvSpPr txBox="1"/>
            <p:nvPr/>
          </p:nvSpPr>
          <p:spPr>
            <a:xfrm>
              <a:off x="1967948" y="3693924"/>
              <a:ext cx="2454471" cy="584775"/>
            </a:xfrm>
            <a:prstGeom prst="rect">
              <a:avLst/>
            </a:prstGeom>
            <a:noFill/>
          </p:spPr>
          <p:txBody>
            <a:bodyPr wrap="square" rtlCol="0">
              <a:spAutoFit/>
            </a:bodyPr>
            <a:lstStyle/>
            <a:p>
              <a:pPr algn="ctr" fontAlgn="base"/>
              <a:r>
                <a:rPr lang="en-US" b="1" dirty="0">
                  <a:solidFill>
                    <a:schemeClr val="tx1">
                      <a:lumMod val="90000"/>
                      <a:lumOff val="10000"/>
                    </a:schemeClr>
                  </a:solidFill>
                </a:rPr>
                <a:t>Ordinary Income Tax</a:t>
              </a:r>
            </a:p>
            <a:p>
              <a:pPr algn="ctr" fontAlgn="base"/>
              <a:r>
                <a:rPr lang="en-US" sz="1400" spc="600" dirty="0">
                  <a:solidFill>
                    <a:schemeClr val="bg1">
                      <a:lumMod val="65000"/>
                    </a:schemeClr>
                  </a:solidFill>
                </a:rPr>
                <a:t>PAYCHECK</a:t>
              </a:r>
            </a:p>
          </p:txBody>
        </p:sp>
        <p:pic>
          <p:nvPicPr>
            <p:cNvPr id="3" name="Picture 2">
              <a:extLst>
                <a:ext uri="{FF2B5EF4-FFF2-40B4-BE49-F238E27FC236}">
                  <a16:creationId xmlns:a16="http://schemas.microsoft.com/office/drawing/2014/main" id="{46E545C5-4E6B-5D40-BA8A-F21CD0B8ABF2}"/>
                </a:ext>
              </a:extLst>
            </p:cNvPr>
            <p:cNvPicPr>
              <a:picLocks noChangeAspect="1"/>
            </p:cNvPicPr>
            <p:nvPr/>
          </p:nvPicPr>
          <p:blipFill>
            <a:blip r:embed="rId3"/>
            <a:srcRect/>
            <a:stretch/>
          </p:blipFill>
          <p:spPr>
            <a:xfrm>
              <a:off x="2377108" y="2081360"/>
              <a:ext cx="1459397" cy="1459397"/>
            </a:xfrm>
            <a:prstGeom prst="rect">
              <a:avLst/>
            </a:prstGeom>
          </p:spPr>
        </p:pic>
      </p:grpSp>
      <p:grpSp>
        <p:nvGrpSpPr>
          <p:cNvPr id="18" name="Group 17">
            <a:extLst>
              <a:ext uri="{FF2B5EF4-FFF2-40B4-BE49-F238E27FC236}">
                <a16:creationId xmlns:a16="http://schemas.microsoft.com/office/drawing/2014/main" id="{A5FC8F25-D480-8547-99B9-67C4D6B95D5E}"/>
              </a:ext>
            </a:extLst>
          </p:cNvPr>
          <p:cNvGrpSpPr/>
          <p:nvPr/>
        </p:nvGrpSpPr>
        <p:grpSpPr>
          <a:xfrm>
            <a:off x="7933259" y="7011168"/>
            <a:ext cx="2454471" cy="2197339"/>
            <a:chOff x="8181240" y="2081359"/>
            <a:chExt cx="2454471" cy="2197339"/>
          </a:xfrm>
        </p:grpSpPr>
        <p:sp>
          <p:nvSpPr>
            <p:cNvPr id="13" name="TextBox 12">
              <a:extLst>
                <a:ext uri="{FF2B5EF4-FFF2-40B4-BE49-F238E27FC236}">
                  <a16:creationId xmlns:a16="http://schemas.microsoft.com/office/drawing/2014/main" id="{21FBB693-38AD-4E44-B2E6-DE458601F3C2}"/>
                </a:ext>
              </a:extLst>
            </p:cNvPr>
            <p:cNvSpPr txBox="1"/>
            <p:nvPr/>
          </p:nvSpPr>
          <p:spPr>
            <a:xfrm>
              <a:off x="8181240" y="3693923"/>
              <a:ext cx="2454471" cy="584775"/>
            </a:xfrm>
            <a:prstGeom prst="rect">
              <a:avLst/>
            </a:prstGeom>
            <a:noFill/>
          </p:spPr>
          <p:txBody>
            <a:bodyPr wrap="square" rtlCol="0">
              <a:spAutoFit/>
            </a:bodyPr>
            <a:lstStyle/>
            <a:p>
              <a:pPr algn="ctr" fontAlgn="base"/>
              <a:r>
                <a:rPr lang="en-US" b="1" dirty="0">
                  <a:solidFill>
                    <a:schemeClr val="tx1">
                      <a:lumMod val="90000"/>
                      <a:lumOff val="10000"/>
                    </a:schemeClr>
                  </a:solidFill>
                </a:rPr>
                <a:t>Estate Tax</a:t>
              </a:r>
            </a:p>
            <a:p>
              <a:pPr algn="ctr" fontAlgn="base"/>
              <a:r>
                <a:rPr lang="en-US" sz="1400" spc="600" dirty="0">
                  <a:solidFill>
                    <a:schemeClr val="bg1">
                      <a:lumMod val="65000"/>
                    </a:schemeClr>
                  </a:solidFill>
                </a:rPr>
                <a:t>INHERITANCE</a:t>
              </a:r>
            </a:p>
          </p:txBody>
        </p:sp>
        <p:pic>
          <p:nvPicPr>
            <p:cNvPr id="14" name="Picture 13">
              <a:extLst>
                <a:ext uri="{FF2B5EF4-FFF2-40B4-BE49-F238E27FC236}">
                  <a16:creationId xmlns:a16="http://schemas.microsoft.com/office/drawing/2014/main" id="{96F3722A-9D2B-0F4A-963F-69F47A644559}"/>
                </a:ext>
              </a:extLst>
            </p:cNvPr>
            <p:cNvPicPr>
              <a:picLocks noChangeAspect="1"/>
            </p:cNvPicPr>
            <p:nvPr/>
          </p:nvPicPr>
          <p:blipFill>
            <a:blip r:embed="rId4"/>
            <a:srcRect/>
            <a:stretch/>
          </p:blipFill>
          <p:spPr>
            <a:xfrm>
              <a:off x="8658898" y="2081359"/>
              <a:ext cx="1459398" cy="1459398"/>
            </a:xfrm>
            <a:prstGeom prst="rect">
              <a:avLst/>
            </a:prstGeom>
          </p:spPr>
        </p:pic>
      </p:grpSp>
      <p:grpSp>
        <p:nvGrpSpPr>
          <p:cNvPr id="17" name="Group 16">
            <a:extLst>
              <a:ext uri="{FF2B5EF4-FFF2-40B4-BE49-F238E27FC236}">
                <a16:creationId xmlns:a16="http://schemas.microsoft.com/office/drawing/2014/main" id="{71BF8754-3979-074C-9AF5-6A17AF1E6F98}"/>
              </a:ext>
            </a:extLst>
          </p:cNvPr>
          <p:cNvGrpSpPr/>
          <p:nvPr/>
        </p:nvGrpSpPr>
        <p:grpSpPr>
          <a:xfrm>
            <a:off x="4826613" y="7011168"/>
            <a:ext cx="2454471" cy="2197339"/>
            <a:chOff x="5074594" y="2081359"/>
            <a:chExt cx="2454471" cy="2197339"/>
          </a:xfrm>
        </p:grpSpPr>
        <p:sp>
          <p:nvSpPr>
            <p:cNvPr id="12" name="TextBox 11">
              <a:extLst>
                <a:ext uri="{FF2B5EF4-FFF2-40B4-BE49-F238E27FC236}">
                  <a16:creationId xmlns:a16="http://schemas.microsoft.com/office/drawing/2014/main" id="{F9F5EB4E-4FA5-A841-9F3E-7C69C828C4F8}"/>
                </a:ext>
              </a:extLst>
            </p:cNvPr>
            <p:cNvSpPr txBox="1"/>
            <p:nvPr/>
          </p:nvSpPr>
          <p:spPr>
            <a:xfrm>
              <a:off x="5074594" y="3693923"/>
              <a:ext cx="2454471" cy="584775"/>
            </a:xfrm>
            <a:prstGeom prst="rect">
              <a:avLst/>
            </a:prstGeom>
            <a:noFill/>
          </p:spPr>
          <p:txBody>
            <a:bodyPr wrap="square" rtlCol="0">
              <a:spAutoFit/>
            </a:bodyPr>
            <a:lstStyle/>
            <a:p>
              <a:pPr algn="ctr" fontAlgn="base"/>
              <a:r>
                <a:rPr lang="en-US" b="1" dirty="0">
                  <a:solidFill>
                    <a:schemeClr val="tx1">
                      <a:lumMod val="90000"/>
                      <a:lumOff val="10000"/>
                    </a:schemeClr>
                  </a:solidFill>
                </a:rPr>
                <a:t>Capital Gains Tax</a:t>
              </a:r>
            </a:p>
            <a:p>
              <a:pPr algn="ctr" fontAlgn="base"/>
              <a:r>
                <a:rPr lang="en-US" sz="1400" spc="600" dirty="0">
                  <a:solidFill>
                    <a:schemeClr val="bg1">
                      <a:lumMod val="65000"/>
                    </a:schemeClr>
                  </a:solidFill>
                </a:rPr>
                <a:t>INVESTMENTS</a:t>
              </a:r>
            </a:p>
          </p:txBody>
        </p:sp>
        <p:pic>
          <p:nvPicPr>
            <p:cNvPr id="15" name="Picture 14">
              <a:extLst>
                <a:ext uri="{FF2B5EF4-FFF2-40B4-BE49-F238E27FC236}">
                  <a16:creationId xmlns:a16="http://schemas.microsoft.com/office/drawing/2014/main" id="{37E0B80C-E4F7-CB47-9DCD-A8DD8D15BD53}"/>
                </a:ext>
              </a:extLst>
            </p:cNvPr>
            <p:cNvPicPr>
              <a:picLocks noChangeAspect="1"/>
            </p:cNvPicPr>
            <p:nvPr/>
          </p:nvPicPr>
          <p:blipFill>
            <a:blip r:embed="rId5"/>
            <a:srcRect/>
            <a:stretch/>
          </p:blipFill>
          <p:spPr>
            <a:xfrm>
              <a:off x="5572130" y="2081359"/>
              <a:ext cx="1459398" cy="1459398"/>
            </a:xfrm>
            <a:prstGeom prst="rect">
              <a:avLst/>
            </a:prstGeom>
          </p:spPr>
        </p:pic>
      </p:grpSp>
      <p:sp>
        <p:nvSpPr>
          <p:cNvPr id="7" name="TextBox 6">
            <a:extLst>
              <a:ext uri="{FF2B5EF4-FFF2-40B4-BE49-F238E27FC236}">
                <a16:creationId xmlns:a16="http://schemas.microsoft.com/office/drawing/2014/main" id="{228D5B52-7034-EE4A-A762-2B9A44022EB8}"/>
              </a:ext>
            </a:extLst>
          </p:cNvPr>
          <p:cNvSpPr txBox="1"/>
          <p:nvPr/>
        </p:nvSpPr>
        <p:spPr>
          <a:xfrm>
            <a:off x="10387730" y="6094384"/>
            <a:ext cx="2042809" cy="584775"/>
          </a:xfrm>
          <a:prstGeom prst="rect">
            <a:avLst/>
          </a:prstGeom>
          <a:noFill/>
        </p:spPr>
        <p:txBody>
          <a:bodyPr wrap="square" rtlCol="0">
            <a:spAutoFit/>
          </a:bodyPr>
          <a:lstStyle/>
          <a:p>
            <a:pPr algn="ctr" fontAlgn="base"/>
            <a:r>
              <a:rPr lang="en-US" b="1" dirty="0">
                <a:solidFill>
                  <a:schemeClr val="tx1">
                    <a:lumMod val="90000"/>
                    <a:lumOff val="10000"/>
                  </a:schemeClr>
                </a:solidFill>
              </a:rPr>
              <a:t>Taxation</a:t>
            </a:r>
          </a:p>
          <a:p>
            <a:pPr algn="ctr" fontAlgn="base"/>
            <a:r>
              <a:rPr lang="en-US" sz="1400" spc="600" dirty="0">
                <a:solidFill>
                  <a:schemeClr val="bg1">
                    <a:lumMod val="65000"/>
                  </a:schemeClr>
                </a:solidFill>
              </a:rPr>
              <a:t>RISK</a:t>
            </a:r>
          </a:p>
        </p:txBody>
      </p:sp>
      <p:pic>
        <p:nvPicPr>
          <p:cNvPr id="20" name="Picture 19">
            <a:extLst>
              <a:ext uri="{FF2B5EF4-FFF2-40B4-BE49-F238E27FC236}">
                <a16:creationId xmlns:a16="http://schemas.microsoft.com/office/drawing/2014/main" id="{042BCDF3-7509-D94F-A53D-234EF9A279FB}"/>
              </a:ext>
            </a:extLst>
          </p:cNvPr>
          <p:cNvPicPr>
            <a:picLocks noChangeAspect="1"/>
          </p:cNvPicPr>
          <p:nvPr/>
        </p:nvPicPr>
        <p:blipFill>
          <a:blip r:embed="rId6"/>
          <a:srcRect/>
          <a:stretch/>
        </p:blipFill>
        <p:spPr>
          <a:xfrm>
            <a:off x="11070770" y="5401054"/>
            <a:ext cx="693330" cy="693330"/>
          </a:xfrm>
          <a:prstGeom prst="rect">
            <a:avLst/>
          </a:prstGeom>
        </p:spPr>
      </p:pic>
    </p:spTree>
    <p:extLst>
      <p:ext uri="{BB962C8B-B14F-4D97-AF65-F5344CB8AC3E}">
        <p14:creationId xmlns:p14="http://schemas.microsoft.com/office/powerpoint/2010/main" val="390846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2.59259E-6 L -0.00039 -0.68241 " pathEditMode="relative" rAng="0" ptsTypes="AA">
                                      <p:cBhvr>
                                        <p:cTn id="6" dur="2000" fill="hold"/>
                                        <p:tgtEl>
                                          <p:spTgt spid="16"/>
                                        </p:tgtEl>
                                        <p:attrNameLst>
                                          <p:attrName>ppt_x</p:attrName>
                                          <p:attrName>ppt_y</p:attrName>
                                        </p:attrNameLst>
                                      </p:cBhvr>
                                      <p:rCtr x="-26" y="-34120"/>
                                    </p:animMotion>
                                  </p:childTnLst>
                                </p:cTn>
                              </p:par>
                              <p:par>
                                <p:cTn id="7" presetID="42" presetClass="path" presetSubtype="0" accel="50000" decel="50000" fill="hold" nodeType="withEffect">
                                  <p:stCondLst>
                                    <p:cond delay="250"/>
                                  </p:stCondLst>
                                  <p:childTnLst>
                                    <p:animMotion origin="layout" path="M -4.375E-6 2.59259E-6 L 0.00352 -0.68241 " pathEditMode="relative" rAng="0" ptsTypes="AA">
                                      <p:cBhvr>
                                        <p:cTn id="8" dur="2000" fill="hold"/>
                                        <p:tgtEl>
                                          <p:spTgt spid="17"/>
                                        </p:tgtEl>
                                        <p:attrNameLst>
                                          <p:attrName>ppt_x</p:attrName>
                                          <p:attrName>ppt_y</p:attrName>
                                        </p:attrNameLst>
                                      </p:cBhvr>
                                      <p:rCtr x="169" y="-34120"/>
                                    </p:animMotion>
                                  </p:childTnLst>
                                </p:cTn>
                              </p:par>
                              <p:par>
                                <p:cTn id="9" presetID="42" presetClass="path" presetSubtype="0" accel="50000" decel="50000" fill="hold" nodeType="withEffect">
                                  <p:stCondLst>
                                    <p:cond delay="500"/>
                                  </p:stCondLst>
                                  <p:childTnLst>
                                    <p:animMotion origin="layout" path="M -2.08333E-6 2.59259E-6 L -0.0013 -0.68241 " pathEditMode="relative" rAng="0" ptsTypes="AA">
                                      <p:cBhvr>
                                        <p:cTn id="10" dur="2000" fill="hold"/>
                                        <p:tgtEl>
                                          <p:spTgt spid="18"/>
                                        </p:tgtEl>
                                        <p:attrNameLst>
                                          <p:attrName>ppt_x</p:attrName>
                                          <p:attrName>ppt_y</p:attrName>
                                        </p:attrNameLst>
                                      </p:cBhvr>
                                      <p:rCtr x="-65" y="-34120"/>
                                    </p:animMotion>
                                  </p:childTnLst>
                                </p:cTn>
                              </p:par>
                              <p:par>
                                <p:cTn id="11" presetID="2" presetClass="entr" presetSubtype="1" accel="50000" decel="5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45A220-43A6-8E4E-A2D1-EC63B2BC5E8B}"/>
              </a:ext>
            </a:extLst>
          </p:cNvPr>
          <p:cNvPicPr>
            <a:picLocks noChangeAspect="1"/>
          </p:cNvPicPr>
          <p:nvPr/>
        </p:nvPicPr>
        <p:blipFill>
          <a:blip r:embed="rId3"/>
          <a:srcRect/>
          <a:stretch/>
        </p:blipFill>
        <p:spPr>
          <a:xfrm>
            <a:off x="2130034" y="1768703"/>
            <a:ext cx="7653636" cy="4177557"/>
          </a:xfrm>
          <a:prstGeom prst="rect">
            <a:avLst/>
          </a:prstGeom>
        </p:spPr>
      </p:pic>
      <p:sp>
        <p:nvSpPr>
          <p:cNvPr id="7" name="TextBox 6">
            <a:extLst>
              <a:ext uri="{FF2B5EF4-FFF2-40B4-BE49-F238E27FC236}">
                <a16:creationId xmlns:a16="http://schemas.microsoft.com/office/drawing/2014/main" id="{228D5B52-7034-EE4A-A762-2B9A44022EB8}"/>
              </a:ext>
            </a:extLst>
          </p:cNvPr>
          <p:cNvSpPr txBox="1"/>
          <p:nvPr/>
        </p:nvSpPr>
        <p:spPr>
          <a:xfrm>
            <a:off x="10387730" y="6094384"/>
            <a:ext cx="2042809" cy="584775"/>
          </a:xfrm>
          <a:prstGeom prst="rect">
            <a:avLst/>
          </a:prstGeom>
          <a:noFill/>
        </p:spPr>
        <p:txBody>
          <a:bodyPr wrap="square" rtlCol="0">
            <a:spAutoFit/>
          </a:bodyPr>
          <a:lstStyle/>
          <a:p>
            <a:pPr algn="ctr" fontAlgn="base"/>
            <a:r>
              <a:rPr lang="en-US" b="1" dirty="0">
                <a:solidFill>
                  <a:schemeClr val="tx1">
                    <a:lumMod val="90000"/>
                    <a:lumOff val="10000"/>
                  </a:schemeClr>
                </a:solidFill>
              </a:rPr>
              <a:t>Longevity</a:t>
            </a:r>
          </a:p>
          <a:p>
            <a:pPr algn="ctr" fontAlgn="base"/>
            <a:r>
              <a:rPr lang="en-US" sz="1400" spc="600" dirty="0">
                <a:solidFill>
                  <a:schemeClr val="bg1">
                    <a:lumMod val="65000"/>
                  </a:schemeClr>
                </a:solidFill>
              </a:rPr>
              <a:t>RISK</a:t>
            </a:r>
          </a:p>
        </p:txBody>
      </p:sp>
      <p:sp>
        <p:nvSpPr>
          <p:cNvPr id="9" name="TextBox 8">
            <a:extLst>
              <a:ext uri="{FF2B5EF4-FFF2-40B4-BE49-F238E27FC236}">
                <a16:creationId xmlns:a16="http://schemas.microsoft.com/office/drawing/2014/main" id="{6DCED71B-825E-8E4F-810E-F45A0395810E}"/>
              </a:ext>
            </a:extLst>
          </p:cNvPr>
          <p:cNvSpPr txBox="1"/>
          <p:nvPr/>
        </p:nvSpPr>
        <p:spPr>
          <a:xfrm>
            <a:off x="444229" y="1031314"/>
            <a:ext cx="11303541" cy="425758"/>
          </a:xfrm>
          <a:prstGeom prst="rect">
            <a:avLst/>
          </a:prstGeom>
          <a:noFill/>
        </p:spPr>
        <p:txBody>
          <a:bodyPr wrap="square" rtlCol="0">
            <a:spAutoFit/>
          </a:bodyPr>
          <a:lstStyle/>
          <a:p>
            <a:pPr algn="ctr" fontAlgn="base">
              <a:lnSpc>
                <a:spcPts val="2600"/>
              </a:lnSpc>
            </a:pPr>
            <a:r>
              <a:rPr lang="en-US" sz="2400" b="1" dirty="0">
                <a:solidFill>
                  <a:schemeClr val="tx1">
                    <a:lumMod val="90000"/>
                    <a:lumOff val="10000"/>
                  </a:schemeClr>
                </a:solidFill>
              </a:rPr>
              <a:t>Probability of a 65-Year-Old Living to Various Ages</a:t>
            </a:r>
          </a:p>
        </p:txBody>
      </p:sp>
      <p:sp>
        <p:nvSpPr>
          <p:cNvPr id="10" name="Rectangle 3">
            <a:extLst>
              <a:ext uri="{FF2B5EF4-FFF2-40B4-BE49-F238E27FC236}">
                <a16:creationId xmlns:a16="http://schemas.microsoft.com/office/drawing/2014/main" id="{AAA82E66-31BD-A94D-95DA-15E9885C8BBB}"/>
              </a:ext>
            </a:extLst>
          </p:cNvPr>
          <p:cNvSpPr txBox="1">
            <a:spLocks noChangeArrowheads="1"/>
          </p:cNvSpPr>
          <p:nvPr/>
        </p:nvSpPr>
        <p:spPr>
          <a:xfrm>
            <a:off x="193237" y="6232847"/>
            <a:ext cx="9269849" cy="54610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900" dirty="0">
              <a:solidFill>
                <a:schemeClr val="bg1">
                  <a:lumMod val="85000"/>
                </a:schemeClr>
              </a:solidFill>
              <a:latin typeface="Calibri" panose="020F0502020204030204" pitchFamily="34" charset="0"/>
              <a:cs typeface="Calibri" panose="020F0502020204030204" pitchFamily="34" charset="0"/>
            </a:endParaRPr>
          </a:p>
        </p:txBody>
      </p:sp>
      <p:sp>
        <p:nvSpPr>
          <p:cNvPr id="12" name="Rectangle 3">
            <a:extLst>
              <a:ext uri="{FF2B5EF4-FFF2-40B4-BE49-F238E27FC236}">
                <a16:creationId xmlns:a16="http://schemas.microsoft.com/office/drawing/2014/main" id="{BABC2B32-775C-9444-BEC1-DBB97320B343}"/>
              </a:ext>
            </a:extLst>
          </p:cNvPr>
          <p:cNvSpPr txBox="1">
            <a:spLocks noChangeArrowheads="1"/>
          </p:cNvSpPr>
          <p:nvPr/>
        </p:nvSpPr>
        <p:spPr>
          <a:xfrm>
            <a:off x="139148" y="6485724"/>
            <a:ext cx="9144000" cy="372276"/>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00" dirty="0">
                <a:solidFill>
                  <a:schemeClr val="bg1">
                    <a:lumMod val="85000"/>
                  </a:schemeClr>
                </a:solidFill>
                <a:latin typeface="Calibri" panose="020F0502020204030204" pitchFamily="34" charset="0"/>
                <a:cs typeface="Calibri" panose="020F0502020204030204" pitchFamily="34" charset="0"/>
              </a:rPr>
              <a:t>Source: Annuity 2000 Mortality Tables. © 2012 Morningstar. All Rights Reserved. 3/1/2012</a:t>
            </a:r>
          </a:p>
        </p:txBody>
      </p:sp>
      <p:pic>
        <p:nvPicPr>
          <p:cNvPr id="16" name="Picture 15">
            <a:extLst>
              <a:ext uri="{FF2B5EF4-FFF2-40B4-BE49-F238E27FC236}">
                <a16:creationId xmlns:a16="http://schemas.microsoft.com/office/drawing/2014/main" id="{AA06F198-6474-B04D-A2C4-2A6378E124A4}"/>
              </a:ext>
            </a:extLst>
          </p:cNvPr>
          <p:cNvPicPr>
            <a:picLocks noChangeAspect="1"/>
          </p:cNvPicPr>
          <p:nvPr/>
        </p:nvPicPr>
        <p:blipFill>
          <a:blip r:embed="rId4"/>
          <a:stretch>
            <a:fillRect/>
          </a:stretch>
        </p:blipFill>
        <p:spPr>
          <a:xfrm>
            <a:off x="6342931" y="3662923"/>
            <a:ext cx="505169" cy="389117"/>
          </a:xfrm>
          <a:prstGeom prst="rect">
            <a:avLst/>
          </a:prstGeom>
        </p:spPr>
      </p:pic>
      <p:pic>
        <p:nvPicPr>
          <p:cNvPr id="18" name="Picture 17">
            <a:extLst>
              <a:ext uri="{FF2B5EF4-FFF2-40B4-BE49-F238E27FC236}">
                <a16:creationId xmlns:a16="http://schemas.microsoft.com/office/drawing/2014/main" id="{031673D0-2850-6F42-9627-361EC3DBD91D}"/>
              </a:ext>
            </a:extLst>
          </p:cNvPr>
          <p:cNvPicPr>
            <a:picLocks noChangeAspect="1"/>
          </p:cNvPicPr>
          <p:nvPr/>
        </p:nvPicPr>
        <p:blipFill>
          <a:blip r:embed="rId5"/>
          <a:stretch>
            <a:fillRect/>
          </a:stretch>
        </p:blipFill>
        <p:spPr>
          <a:xfrm>
            <a:off x="6859878" y="3665821"/>
            <a:ext cx="505169" cy="389117"/>
          </a:xfrm>
          <a:prstGeom prst="rect">
            <a:avLst/>
          </a:prstGeom>
        </p:spPr>
      </p:pic>
      <p:pic>
        <p:nvPicPr>
          <p:cNvPr id="19" name="Picture 18">
            <a:extLst>
              <a:ext uri="{FF2B5EF4-FFF2-40B4-BE49-F238E27FC236}">
                <a16:creationId xmlns:a16="http://schemas.microsoft.com/office/drawing/2014/main" id="{5AD3B8FF-394E-A54E-B292-270DDA3CF10C}"/>
              </a:ext>
            </a:extLst>
          </p:cNvPr>
          <p:cNvPicPr>
            <a:picLocks noChangeAspect="1"/>
          </p:cNvPicPr>
          <p:nvPr/>
        </p:nvPicPr>
        <p:blipFill>
          <a:blip r:embed="rId6"/>
          <a:stretch>
            <a:fillRect/>
          </a:stretch>
        </p:blipFill>
        <p:spPr>
          <a:xfrm>
            <a:off x="7608625" y="3662923"/>
            <a:ext cx="505169" cy="389117"/>
          </a:xfrm>
          <a:prstGeom prst="rect">
            <a:avLst/>
          </a:prstGeom>
        </p:spPr>
      </p:pic>
      <p:pic>
        <p:nvPicPr>
          <p:cNvPr id="13" name="Picture 12">
            <a:extLst>
              <a:ext uri="{FF2B5EF4-FFF2-40B4-BE49-F238E27FC236}">
                <a16:creationId xmlns:a16="http://schemas.microsoft.com/office/drawing/2014/main" id="{68E519A6-DB8E-AC4B-9E35-435F594B2ACB}"/>
              </a:ext>
            </a:extLst>
          </p:cNvPr>
          <p:cNvPicPr>
            <a:picLocks noChangeAspect="1"/>
          </p:cNvPicPr>
          <p:nvPr/>
        </p:nvPicPr>
        <p:blipFill>
          <a:blip r:embed="rId7"/>
          <a:srcRect/>
          <a:stretch/>
        </p:blipFill>
        <p:spPr>
          <a:xfrm>
            <a:off x="11070770" y="5401054"/>
            <a:ext cx="693330" cy="693330"/>
          </a:xfrm>
          <a:prstGeom prst="rect">
            <a:avLst/>
          </a:prstGeom>
        </p:spPr>
      </p:pic>
    </p:spTree>
    <p:extLst>
      <p:ext uri="{BB962C8B-B14F-4D97-AF65-F5344CB8AC3E}">
        <p14:creationId xmlns:p14="http://schemas.microsoft.com/office/powerpoint/2010/main" val="71432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75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2000"/>
                                        <p:tgtEl>
                                          <p:spTgt spid="4"/>
                                        </p:tgtEl>
                                      </p:cBhvr>
                                    </p:animEffect>
                                  </p:childTnLst>
                                </p:cTn>
                              </p:par>
                              <p:par>
                                <p:cTn id="23" presetID="2" presetClass="entr" presetSubtype="1" accel="50000" decel="5000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28D5B52-7034-EE4A-A762-2B9A44022EB8}"/>
              </a:ext>
            </a:extLst>
          </p:cNvPr>
          <p:cNvSpPr txBox="1"/>
          <p:nvPr/>
        </p:nvSpPr>
        <p:spPr>
          <a:xfrm>
            <a:off x="10427486" y="6094386"/>
            <a:ext cx="2042809" cy="861774"/>
          </a:xfrm>
          <a:prstGeom prst="rect">
            <a:avLst/>
          </a:prstGeom>
          <a:noFill/>
        </p:spPr>
        <p:txBody>
          <a:bodyPr wrap="square" rtlCol="0">
            <a:spAutoFit/>
          </a:bodyPr>
          <a:lstStyle/>
          <a:p>
            <a:pPr algn="ctr" fontAlgn="base"/>
            <a:r>
              <a:rPr lang="en-US" b="1" dirty="0">
                <a:solidFill>
                  <a:schemeClr val="tx1">
                    <a:lumMod val="90000"/>
                    <a:lumOff val="10000"/>
                  </a:schemeClr>
                </a:solidFill>
              </a:rPr>
              <a:t>Returns</a:t>
            </a:r>
          </a:p>
          <a:p>
            <a:pPr algn="ctr" fontAlgn="base"/>
            <a:r>
              <a:rPr lang="en-US" sz="1400" spc="600" dirty="0">
                <a:solidFill>
                  <a:schemeClr val="bg1">
                    <a:lumMod val="65000"/>
                  </a:schemeClr>
                </a:solidFill>
              </a:rPr>
              <a:t>RISK</a:t>
            </a:r>
          </a:p>
        </p:txBody>
      </p:sp>
      <p:sp>
        <p:nvSpPr>
          <p:cNvPr id="9" name="Rectangle 3">
            <a:extLst>
              <a:ext uri="{FF2B5EF4-FFF2-40B4-BE49-F238E27FC236}">
                <a16:creationId xmlns:a16="http://schemas.microsoft.com/office/drawing/2014/main" id="{010605F6-4730-C146-A520-1D4A022F204F}"/>
              </a:ext>
            </a:extLst>
          </p:cNvPr>
          <p:cNvSpPr txBox="1">
            <a:spLocks noChangeArrowheads="1"/>
          </p:cNvSpPr>
          <p:nvPr/>
        </p:nvSpPr>
        <p:spPr>
          <a:xfrm>
            <a:off x="193237" y="6232847"/>
            <a:ext cx="9269849" cy="54610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00" b="1" dirty="0">
                <a:solidFill>
                  <a:schemeClr val="bg1">
                    <a:lumMod val="85000"/>
                  </a:schemeClr>
                </a:solidFill>
                <a:latin typeface="Calibri" panose="020F0502020204030204" pitchFamily="34" charset="0"/>
                <a:cs typeface="Calibri" panose="020F0502020204030204" pitchFamily="34" charset="0"/>
              </a:rPr>
              <a:t>Past performance is no guarantee of future results.</a:t>
            </a:r>
            <a:r>
              <a:rPr lang="en-US" sz="900" dirty="0">
                <a:solidFill>
                  <a:schemeClr val="bg1">
                    <a:lumMod val="85000"/>
                  </a:schemeClr>
                </a:solidFill>
                <a:latin typeface="Calibri" panose="020F0502020204030204" pitchFamily="34" charset="0"/>
                <a:cs typeface="Calibri" panose="020F0502020204030204" pitchFamily="34" charset="0"/>
              </a:rPr>
              <a:t> Hypothetical value of $500,000 invested at the beginning of 1973 and August 1994. Assumes inflation-adjusted withdrawal rate of 5%. Portfolio: 50% large-company stocks/50% intermediate-term bonds. This is for illustrative purposes only and not indicative of any investment. An investment cannot be made directly in an index. © 2012 Morningstar. All Rights Reserved. 3/1/2012</a:t>
            </a:r>
          </a:p>
        </p:txBody>
      </p:sp>
      <p:grpSp>
        <p:nvGrpSpPr>
          <p:cNvPr id="77" name="Group 76">
            <a:extLst>
              <a:ext uri="{FF2B5EF4-FFF2-40B4-BE49-F238E27FC236}">
                <a16:creationId xmlns:a16="http://schemas.microsoft.com/office/drawing/2014/main" id="{513AFC65-E9F6-EA46-8C13-F26323DF330D}"/>
              </a:ext>
            </a:extLst>
          </p:cNvPr>
          <p:cNvGrpSpPr/>
          <p:nvPr/>
        </p:nvGrpSpPr>
        <p:grpSpPr>
          <a:xfrm>
            <a:off x="-5153008" y="1097543"/>
            <a:ext cx="5057774" cy="4773113"/>
            <a:chOff x="728868" y="1029166"/>
            <a:chExt cx="5057774" cy="4773113"/>
          </a:xfrm>
        </p:grpSpPr>
        <p:sp>
          <p:nvSpPr>
            <p:cNvPr id="10" name="Line 4">
              <a:extLst>
                <a:ext uri="{FF2B5EF4-FFF2-40B4-BE49-F238E27FC236}">
                  <a16:creationId xmlns:a16="http://schemas.microsoft.com/office/drawing/2014/main" id="{ED105F20-4AB4-C94B-8269-2DC64E8B68BA}"/>
                </a:ext>
              </a:extLst>
            </p:cNvPr>
            <p:cNvSpPr>
              <a:spLocks noChangeShapeType="1"/>
            </p:cNvSpPr>
            <p:nvPr/>
          </p:nvSpPr>
          <p:spPr bwMode="gray">
            <a:xfrm>
              <a:off x="1472442" y="1031963"/>
              <a:ext cx="3727" cy="4770316"/>
            </a:xfrm>
            <a:prstGeom prst="line">
              <a:avLst/>
            </a:prstGeom>
            <a:noFill/>
            <a:ln w="22225">
              <a:solidFill>
                <a:srgbClr val="EEEEEE"/>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11" name="Line 5">
              <a:extLst>
                <a:ext uri="{FF2B5EF4-FFF2-40B4-BE49-F238E27FC236}">
                  <a16:creationId xmlns:a16="http://schemas.microsoft.com/office/drawing/2014/main" id="{94B84982-0268-9A47-AC3D-C1294B97E105}"/>
                </a:ext>
              </a:extLst>
            </p:cNvPr>
            <p:cNvSpPr>
              <a:spLocks noChangeShapeType="1"/>
            </p:cNvSpPr>
            <p:nvPr/>
          </p:nvSpPr>
          <p:spPr bwMode="gray">
            <a:xfrm>
              <a:off x="2236512" y="1029166"/>
              <a:ext cx="3727" cy="4773111"/>
            </a:xfrm>
            <a:prstGeom prst="line">
              <a:avLst/>
            </a:prstGeom>
            <a:noFill/>
            <a:ln w="22225">
              <a:solidFill>
                <a:srgbClr val="EEEEEE"/>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12" name="Line 6">
              <a:extLst>
                <a:ext uri="{FF2B5EF4-FFF2-40B4-BE49-F238E27FC236}">
                  <a16:creationId xmlns:a16="http://schemas.microsoft.com/office/drawing/2014/main" id="{112F4545-4CDE-094A-A746-90F7AE7E9D31}"/>
                </a:ext>
              </a:extLst>
            </p:cNvPr>
            <p:cNvSpPr>
              <a:spLocks noChangeShapeType="1"/>
            </p:cNvSpPr>
            <p:nvPr/>
          </p:nvSpPr>
          <p:spPr bwMode="gray">
            <a:xfrm>
              <a:off x="2993128" y="1029166"/>
              <a:ext cx="3727" cy="4773111"/>
            </a:xfrm>
            <a:prstGeom prst="line">
              <a:avLst/>
            </a:prstGeom>
            <a:noFill/>
            <a:ln w="22225">
              <a:solidFill>
                <a:srgbClr val="EEEEEE"/>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13" name="Line 7">
              <a:extLst>
                <a:ext uri="{FF2B5EF4-FFF2-40B4-BE49-F238E27FC236}">
                  <a16:creationId xmlns:a16="http://schemas.microsoft.com/office/drawing/2014/main" id="{0B4EE4D0-F0ED-494B-8E02-55B32FA512E3}"/>
                </a:ext>
              </a:extLst>
            </p:cNvPr>
            <p:cNvSpPr>
              <a:spLocks noChangeShapeType="1"/>
            </p:cNvSpPr>
            <p:nvPr/>
          </p:nvSpPr>
          <p:spPr bwMode="gray">
            <a:xfrm>
              <a:off x="3749745" y="1029166"/>
              <a:ext cx="3727" cy="4773111"/>
            </a:xfrm>
            <a:prstGeom prst="line">
              <a:avLst/>
            </a:prstGeom>
            <a:noFill/>
            <a:ln w="22225">
              <a:solidFill>
                <a:srgbClr val="EEEEEE"/>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14" name="Line 8">
              <a:extLst>
                <a:ext uri="{FF2B5EF4-FFF2-40B4-BE49-F238E27FC236}">
                  <a16:creationId xmlns:a16="http://schemas.microsoft.com/office/drawing/2014/main" id="{3CB46BA5-88DD-024D-A099-1BD02804B4BE}"/>
                </a:ext>
              </a:extLst>
            </p:cNvPr>
            <p:cNvSpPr>
              <a:spLocks noChangeShapeType="1"/>
            </p:cNvSpPr>
            <p:nvPr/>
          </p:nvSpPr>
          <p:spPr bwMode="gray">
            <a:xfrm>
              <a:off x="4502634" y="1029166"/>
              <a:ext cx="3727" cy="4773111"/>
            </a:xfrm>
            <a:prstGeom prst="line">
              <a:avLst/>
            </a:prstGeom>
            <a:noFill/>
            <a:ln w="22225">
              <a:solidFill>
                <a:srgbClr val="EEEEEE"/>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dirty="0">
                <a:solidFill>
                  <a:schemeClr val="bg1">
                    <a:lumMod val="65000"/>
                  </a:schemeClr>
                </a:solidFill>
              </a:endParaRPr>
            </a:p>
          </p:txBody>
        </p:sp>
        <p:sp>
          <p:nvSpPr>
            <p:cNvPr id="15" name="Line 9">
              <a:extLst>
                <a:ext uri="{FF2B5EF4-FFF2-40B4-BE49-F238E27FC236}">
                  <a16:creationId xmlns:a16="http://schemas.microsoft.com/office/drawing/2014/main" id="{F20A3CF6-A75A-6142-A545-FBEFC190BEFA}"/>
                </a:ext>
              </a:extLst>
            </p:cNvPr>
            <p:cNvSpPr>
              <a:spLocks noChangeShapeType="1"/>
            </p:cNvSpPr>
            <p:nvPr/>
          </p:nvSpPr>
          <p:spPr bwMode="gray">
            <a:xfrm>
              <a:off x="5262977" y="1029166"/>
              <a:ext cx="3727" cy="4773111"/>
            </a:xfrm>
            <a:prstGeom prst="line">
              <a:avLst/>
            </a:prstGeom>
            <a:noFill/>
            <a:ln w="22225">
              <a:solidFill>
                <a:srgbClr val="EEEEEE"/>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16" name="Line 10">
              <a:extLst>
                <a:ext uri="{FF2B5EF4-FFF2-40B4-BE49-F238E27FC236}">
                  <a16:creationId xmlns:a16="http://schemas.microsoft.com/office/drawing/2014/main" id="{4A2D8976-E4F6-BE4B-97DC-E87B9B613102}"/>
                </a:ext>
              </a:extLst>
            </p:cNvPr>
            <p:cNvSpPr>
              <a:spLocks noChangeShapeType="1"/>
            </p:cNvSpPr>
            <p:nvPr/>
          </p:nvSpPr>
          <p:spPr bwMode="gray">
            <a:xfrm>
              <a:off x="5782915" y="1029166"/>
              <a:ext cx="3727" cy="4773111"/>
            </a:xfrm>
            <a:prstGeom prst="line">
              <a:avLst/>
            </a:prstGeom>
            <a:noFill/>
            <a:ln w="22225">
              <a:solidFill>
                <a:srgbClr val="EEEEEE"/>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24" name="Line 18">
              <a:extLst>
                <a:ext uri="{FF2B5EF4-FFF2-40B4-BE49-F238E27FC236}">
                  <a16:creationId xmlns:a16="http://schemas.microsoft.com/office/drawing/2014/main" id="{B82162C9-6230-B24C-AB9A-8C1E288A26BA}"/>
                </a:ext>
              </a:extLst>
            </p:cNvPr>
            <p:cNvSpPr>
              <a:spLocks noChangeShapeType="1"/>
            </p:cNvSpPr>
            <p:nvPr/>
          </p:nvSpPr>
          <p:spPr bwMode="gray">
            <a:xfrm>
              <a:off x="728868" y="1241615"/>
              <a:ext cx="4839735" cy="0"/>
            </a:xfrm>
            <a:prstGeom prst="line">
              <a:avLst/>
            </a:prstGeom>
            <a:noFill/>
            <a:ln w="19050" cap="rnd">
              <a:solidFill>
                <a:srgbClr val="889CA2"/>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25" name="Line 19">
              <a:extLst>
                <a:ext uri="{FF2B5EF4-FFF2-40B4-BE49-F238E27FC236}">
                  <a16:creationId xmlns:a16="http://schemas.microsoft.com/office/drawing/2014/main" id="{A0724808-1B3C-5E47-82EB-53E5A1FA845D}"/>
                </a:ext>
              </a:extLst>
            </p:cNvPr>
            <p:cNvSpPr>
              <a:spLocks noChangeShapeType="1"/>
            </p:cNvSpPr>
            <p:nvPr/>
          </p:nvSpPr>
          <p:spPr bwMode="gray">
            <a:xfrm>
              <a:off x="728868" y="2046685"/>
              <a:ext cx="4839735" cy="0"/>
            </a:xfrm>
            <a:prstGeom prst="line">
              <a:avLst/>
            </a:prstGeom>
            <a:noFill/>
            <a:ln w="19050" cap="rnd">
              <a:solidFill>
                <a:srgbClr val="889CA2"/>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26" name="Line 20">
              <a:extLst>
                <a:ext uri="{FF2B5EF4-FFF2-40B4-BE49-F238E27FC236}">
                  <a16:creationId xmlns:a16="http://schemas.microsoft.com/office/drawing/2014/main" id="{26C3BC2E-9469-664F-ADC8-420D68F15D5D}"/>
                </a:ext>
              </a:extLst>
            </p:cNvPr>
            <p:cNvSpPr>
              <a:spLocks noChangeShapeType="1"/>
            </p:cNvSpPr>
            <p:nvPr/>
          </p:nvSpPr>
          <p:spPr bwMode="gray">
            <a:xfrm>
              <a:off x="728868" y="2854551"/>
              <a:ext cx="4839735" cy="0"/>
            </a:xfrm>
            <a:prstGeom prst="line">
              <a:avLst/>
            </a:prstGeom>
            <a:noFill/>
            <a:ln w="19050" cap="rnd">
              <a:solidFill>
                <a:srgbClr val="889CA2"/>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27" name="Line 21">
              <a:extLst>
                <a:ext uri="{FF2B5EF4-FFF2-40B4-BE49-F238E27FC236}">
                  <a16:creationId xmlns:a16="http://schemas.microsoft.com/office/drawing/2014/main" id="{AC364520-FB48-7A47-98C2-7C10CD54D70D}"/>
                </a:ext>
              </a:extLst>
            </p:cNvPr>
            <p:cNvSpPr>
              <a:spLocks noChangeShapeType="1"/>
            </p:cNvSpPr>
            <p:nvPr/>
          </p:nvSpPr>
          <p:spPr bwMode="gray">
            <a:xfrm>
              <a:off x="728868" y="3659620"/>
              <a:ext cx="4839735" cy="0"/>
            </a:xfrm>
            <a:prstGeom prst="line">
              <a:avLst/>
            </a:prstGeom>
            <a:noFill/>
            <a:ln w="19050" cap="rnd">
              <a:solidFill>
                <a:srgbClr val="889CA2"/>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28" name="Line 22">
              <a:extLst>
                <a:ext uri="{FF2B5EF4-FFF2-40B4-BE49-F238E27FC236}">
                  <a16:creationId xmlns:a16="http://schemas.microsoft.com/office/drawing/2014/main" id="{6690C831-CB9C-BC4C-8EA4-F36C5C03CDF3}"/>
                </a:ext>
              </a:extLst>
            </p:cNvPr>
            <p:cNvSpPr>
              <a:spLocks noChangeShapeType="1"/>
            </p:cNvSpPr>
            <p:nvPr/>
          </p:nvSpPr>
          <p:spPr bwMode="gray">
            <a:xfrm>
              <a:off x="728868" y="4464690"/>
              <a:ext cx="4839735" cy="0"/>
            </a:xfrm>
            <a:prstGeom prst="line">
              <a:avLst/>
            </a:prstGeom>
            <a:noFill/>
            <a:ln w="19050" cap="rnd">
              <a:solidFill>
                <a:srgbClr val="889CA2"/>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2400" dirty="0">
                <a:solidFill>
                  <a:schemeClr val="bg1">
                    <a:lumMod val="65000"/>
                  </a:schemeClr>
                </a:solidFill>
              </a:endParaRPr>
            </a:p>
          </p:txBody>
        </p:sp>
        <p:sp>
          <p:nvSpPr>
            <p:cNvPr id="29" name="Line 23">
              <a:extLst>
                <a:ext uri="{FF2B5EF4-FFF2-40B4-BE49-F238E27FC236}">
                  <a16:creationId xmlns:a16="http://schemas.microsoft.com/office/drawing/2014/main" id="{1609C6EE-189F-EB49-9252-1313D0B720C7}"/>
                </a:ext>
              </a:extLst>
            </p:cNvPr>
            <p:cNvSpPr>
              <a:spLocks noChangeShapeType="1"/>
            </p:cNvSpPr>
            <p:nvPr/>
          </p:nvSpPr>
          <p:spPr bwMode="gray">
            <a:xfrm>
              <a:off x="728868" y="5269759"/>
              <a:ext cx="4839735"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36" name="Text Box 30">
              <a:extLst>
                <a:ext uri="{FF2B5EF4-FFF2-40B4-BE49-F238E27FC236}">
                  <a16:creationId xmlns:a16="http://schemas.microsoft.com/office/drawing/2014/main" id="{70A2E997-EE4E-6B4A-9436-653328411C88}"/>
                </a:ext>
              </a:extLst>
            </p:cNvPr>
            <p:cNvSpPr txBox="1">
              <a:spLocks noChangeArrowheads="1"/>
            </p:cNvSpPr>
            <p:nvPr/>
          </p:nvSpPr>
          <p:spPr bwMode="gray">
            <a:xfrm>
              <a:off x="892864" y="1234627"/>
              <a:ext cx="782706"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$500k</a:t>
              </a:r>
            </a:p>
          </p:txBody>
        </p:sp>
        <p:sp>
          <p:nvSpPr>
            <p:cNvPr id="37" name="Text Box 31">
              <a:extLst>
                <a:ext uri="{FF2B5EF4-FFF2-40B4-BE49-F238E27FC236}">
                  <a16:creationId xmlns:a16="http://schemas.microsoft.com/office/drawing/2014/main" id="{C961D070-3C28-C94A-9781-6004CE500A7B}"/>
                </a:ext>
              </a:extLst>
            </p:cNvPr>
            <p:cNvSpPr txBox="1">
              <a:spLocks noChangeArrowheads="1"/>
            </p:cNvSpPr>
            <p:nvPr/>
          </p:nvSpPr>
          <p:spPr bwMode="gray">
            <a:xfrm>
              <a:off x="896591" y="2042493"/>
              <a:ext cx="588894"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400</a:t>
              </a:r>
            </a:p>
          </p:txBody>
        </p:sp>
        <p:sp>
          <p:nvSpPr>
            <p:cNvPr id="38" name="Text Box 32">
              <a:extLst>
                <a:ext uri="{FF2B5EF4-FFF2-40B4-BE49-F238E27FC236}">
                  <a16:creationId xmlns:a16="http://schemas.microsoft.com/office/drawing/2014/main" id="{C483A07F-6B58-B447-A582-0740FDB5E1C5}"/>
                </a:ext>
              </a:extLst>
            </p:cNvPr>
            <p:cNvSpPr txBox="1">
              <a:spLocks noChangeArrowheads="1"/>
            </p:cNvSpPr>
            <p:nvPr/>
          </p:nvSpPr>
          <p:spPr bwMode="gray">
            <a:xfrm>
              <a:off x="892864" y="2847563"/>
              <a:ext cx="588894"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300</a:t>
              </a:r>
            </a:p>
          </p:txBody>
        </p:sp>
        <p:sp>
          <p:nvSpPr>
            <p:cNvPr id="39" name="Text Box 33">
              <a:extLst>
                <a:ext uri="{FF2B5EF4-FFF2-40B4-BE49-F238E27FC236}">
                  <a16:creationId xmlns:a16="http://schemas.microsoft.com/office/drawing/2014/main" id="{47933B6F-DCD7-5C43-88B9-6AAA80C35CF1}"/>
                </a:ext>
              </a:extLst>
            </p:cNvPr>
            <p:cNvSpPr txBox="1">
              <a:spLocks noChangeArrowheads="1"/>
            </p:cNvSpPr>
            <p:nvPr/>
          </p:nvSpPr>
          <p:spPr bwMode="gray">
            <a:xfrm>
              <a:off x="892864" y="3655427"/>
              <a:ext cx="588894"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200</a:t>
              </a:r>
            </a:p>
          </p:txBody>
        </p:sp>
        <p:sp>
          <p:nvSpPr>
            <p:cNvPr id="40" name="Text Box 34">
              <a:extLst>
                <a:ext uri="{FF2B5EF4-FFF2-40B4-BE49-F238E27FC236}">
                  <a16:creationId xmlns:a16="http://schemas.microsoft.com/office/drawing/2014/main" id="{46D3AACA-4926-DD4D-A464-01B6E8A4CC95}"/>
                </a:ext>
              </a:extLst>
            </p:cNvPr>
            <p:cNvSpPr txBox="1">
              <a:spLocks noChangeArrowheads="1"/>
            </p:cNvSpPr>
            <p:nvPr/>
          </p:nvSpPr>
          <p:spPr bwMode="gray">
            <a:xfrm>
              <a:off x="896591" y="4457702"/>
              <a:ext cx="588894"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100</a:t>
              </a:r>
            </a:p>
          </p:txBody>
        </p:sp>
        <p:sp>
          <p:nvSpPr>
            <p:cNvPr id="41" name="Text Box 35">
              <a:extLst>
                <a:ext uri="{FF2B5EF4-FFF2-40B4-BE49-F238E27FC236}">
                  <a16:creationId xmlns:a16="http://schemas.microsoft.com/office/drawing/2014/main" id="{03132A0E-1429-E446-98AD-90BA08F25ED1}"/>
                </a:ext>
              </a:extLst>
            </p:cNvPr>
            <p:cNvSpPr txBox="1">
              <a:spLocks noChangeArrowheads="1"/>
            </p:cNvSpPr>
            <p:nvPr/>
          </p:nvSpPr>
          <p:spPr bwMode="gray">
            <a:xfrm>
              <a:off x="892866" y="5262771"/>
              <a:ext cx="316809"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0</a:t>
              </a:r>
            </a:p>
          </p:txBody>
        </p:sp>
        <p:sp>
          <p:nvSpPr>
            <p:cNvPr id="42" name="Text Box 36">
              <a:extLst>
                <a:ext uri="{FF2B5EF4-FFF2-40B4-BE49-F238E27FC236}">
                  <a16:creationId xmlns:a16="http://schemas.microsoft.com/office/drawing/2014/main" id="{876505BB-1AB9-0B48-881A-783B8CB250A3}"/>
                </a:ext>
              </a:extLst>
            </p:cNvPr>
            <p:cNvSpPr txBox="1">
              <a:spLocks noChangeArrowheads="1"/>
            </p:cNvSpPr>
            <p:nvPr/>
          </p:nvSpPr>
          <p:spPr bwMode="gray">
            <a:xfrm>
              <a:off x="1418397" y="5299111"/>
              <a:ext cx="570258"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1973</a:t>
              </a:r>
            </a:p>
          </p:txBody>
        </p:sp>
        <p:sp>
          <p:nvSpPr>
            <p:cNvPr id="43" name="Text Box 37">
              <a:extLst>
                <a:ext uri="{FF2B5EF4-FFF2-40B4-BE49-F238E27FC236}">
                  <a16:creationId xmlns:a16="http://schemas.microsoft.com/office/drawing/2014/main" id="{C65BCF02-3574-4246-BE2E-0CBD7E76E281}"/>
                </a:ext>
              </a:extLst>
            </p:cNvPr>
            <p:cNvSpPr txBox="1">
              <a:spLocks noChangeArrowheads="1"/>
            </p:cNvSpPr>
            <p:nvPr/>
          </p:nvSpPr>
          <p:spPr bwMode="gray">
            <a:xfrm>
              <a:off x="2171286" y="5299111"/>
              <a:ext cx="570258"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1977</a:t>
              </a:r>
            </a:p>
          </p:txBody>
        </p:sp>
        <p:sp>
          <p:nvSpPr>
            <p:cNvPr id="44" name="Text Box 38">
              <a:extLst>
                <a:ext uri="{FF2B5EF4-FFF2-40B4-BE49-F238E27FC236}">
                  <a16:creationId xmlns:a16="http://schemas.microsoft.com/office/drawing/2014/main" id="{FF33824A-8CB6-0844-9DCC-05F9741E2461}"/>
                </a:ext>
              </a:extLst>
            </p:cNvPr>
            <p:cNvSpPr txBox="1">
              <a:spLocks noChangeArrowheads="1"/>
            </p:cNvSpPr>
            <p:nvPr/>
          </p:nvSpPr>
          <p:spPr bwMode="gray">
            <a:xfrm>
              <a:off x="2931629" y="5299111"/>
              <a:ext cx="570258"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1981</a:t>
              </a:r>
            </a:p>
          </p:txBody>
        </p:sp>
        <p:sp>
          <p:nvSpPr>
            <p:cNvPr id="45" name="Text Box 39">
              <a:extLst>
                <a:ext uri="{FF2B5EF4-FFF2-40B4-BE49-F238E27FC236}">
                  <a16:creationId xmlns:a16="http://schemas.microsoft.com/office/drawing/2014/main" id="{01661CD0-F77D-AB4A-BD9E-0BB626035499}"/>
                </a:ext>
              </a:extLst>
            </p:cNvPr>
            <p:cNvSpPr txBox="1">
              <a:spLocks noChangeArrowheads="1"/>
            </p:cNvSpPr>
            <p:nvPr/>
          </p:nvSpPr>
          <p:spPr bwMode="gray">
            <a:xfrm>
              <a:off x="3688246" y="5299111"/>
              <a:ext cx="570258"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1985</a:t>
              </a:r>
            </a:p>
          </p:txBody>
        </p:sp>
        <p:sp>
          <p:nvSpPr>
            <p:cNvPr id="46" name="Text Box 40">
              <a:extLst>
                <a:ext uri="{FF2B5EF4-FFF2-40B4-BE49-F238E27FC236}">
                  <a16:creationId xmlns:a16="http://schemas.microsoft.com/office/drawing/2014/main" id="{73031495-76D7-DF4B-959B-CF9C1CDD2250}"/>
                </a:ext>
              </a:extLst>
            </p:cNvPr>
            <p:cNvSpPr txBox="1">
              <a:spLocks noChangeArrowheads="1"/>
            </p:cNvSpPr>
            <p:nvPr/>
          </p:nvSpPr>
          <p:spPr bwMode="gray">
            <a:xfrm>
              <a:off x="4444861" y="5299111"/>
              <a:ext cx="570258"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1989</a:t>
              </a:r>
            </a:p>
          </p:txBody>
        </p:sp>
        <p:sp>
          <p:nvSpPr>
            <p:cNvPr id="47" name="Text Box 41">
              <a:extLst>
                <a:ext uri="{FF2B5EF4-FFF2-40B4-BE49-F238E27FC236}">
                  <a16:creationId xmlns:a16="http://schemas.microsoft.com/office/drawing/2014/main" id="{53630B01-D068-A84E-89A1-77CF55DB340E}"/>
                </a:ext>
              </a:extLst>
            </p:cNvPr>
            <p:cNvSpPr txBox="1">
              <a:spLocks noChangeArrowheads="1"/>
            </p:cNvSpPr>
            <p:nvPr/>
          </p:nvSpPr>
          <p:spPr bwMode="gray">
            <a:xfrm>
              <a:off x="5201478" y="5299111"/>
              <a:ext cx="570258"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1993</a:t>
              </a:r>
            </a:p>
          </p:txBody>
        </p:sp>
        <p:sp>
          <p:nvSpPr>
            <p:cNvPr id="62" name="Freeform 56">
              <a:extLst>
                <a:ext uri="{FF2B5EF4-FFF2-40B4-BE49-F238E27FC236}">
                  <a16:creationId xmlns:a16="http://schemas.microsoft.com/office/drawing/2014/main" id="{E3E7055C-B84C-6A4A-B95B-B5C10CF43C6C}"/>
                </a:ext>
              </a:extLst>
            </p:cNvPr>
            <p:cNvSpPr>
              <a:spLocks/>
            </p:cNvSpPr>
            <p:nvPr/>
          </p:nvSpPr>
          <p:spPr bwMode="gray">
            <a:xfrm>
              <a:off x="1455667" y="1227640"/>
              <a:ext cx="4109209" cy="4037927"/>
            </a:xfrm>
            <a:custGeom>
              <a:avLst/>
              <a:gdLst>
                <a:gd name="T0" fmla="*/ 2147483646 w 2365"/>
                <a:gd name="T1" fmla="*/ 2147483646 h 761"/>
                <a:gd name="T2" fmla="*/ 2147483646 w 2365"/>
                <a:gd name="T3" fmla="*/ 2147483646 h 761"/>
                <a:gd name="T4" fmla="*/ 2147483646 w 2365"/>
                <a:gd name="T5" fmla="*/ 2147483646 h 761"/>
                <a:gd name="T6" fmla="*/ 2147483646 w 2365"/>
                <a:gd name="T7" fmla="*/ 2147483646 h 761"/>
                <a:gd name="T8" fmla="*/ 2147483646 w 2365"/>
                <a:gd name="T9" fmla="*/ 2147483646 h 761"/>
                <a:gd name="T10" fmla="*/ 2147483646 w 2365"/>
                <a:gd name="T11" fmla="*/ 2147483646 h 761"/>
                <a:gd name="T12" fmla="*/ 2147483646 w 2365"/>
                <a:gd name="T13" fmla="*/ 2147483646 h 761"/>
                <a:gd name="T14" fmla="*/ 2147483646 w 2365"/>
                <a:gd name="T15" fmla="*/ 2147483646 h 761"/>
                <a:gd name="T16" fmla="*/ 2147483646 w 2365"/>
                <a:gd name="T17" fmla="*/ 2147483646 h 761"/>
                <a:gd name="T18" fmla="*/ 2147483646 w 2365"/>
                <a:gd name="T19" fmla="*/ 2147483646 h 761"/>
                <a:gd name="T20" fmla="*/ 2147483646 w 2365"/>
                <a:gd name="T21" fmla="*/ 2147483646 h 761"/>
                <a:gd name="T22" fmla="*/ 2147483646 w 2365"/>
                <a:gd name="T23" fmla="*/ 2147483646 h 761"/>
                <a:gd name="T24" fmla="*/ 2147483646 w 2365"/>
                <a:gd name="T25" fmla="*/ 2147483646 h 761"/>
                <a:gd name="T26" fmla="*/ 2147483646 w 2365"/>
                <a:gd name="T27" fmla="*/ 2147483646 h 761"/>
                <a:gd name="T28" fmla="*/ 2147483646 w 2365"/>
                <a:gd name="T29" fmla="*/ 2147483646 h 761"/>
                <a:gd name="T30" fmla="*/ 2147483646 w 2365"/>
                <a:gd name="T31" fmla="*/ 2147483646 h 761"/>
                <a:gd name="T32" fmla="*/ 2147483646 w 2365"/>
                <a:gd name="T33" fmla="*/ 2147483646 h 761"/>
                <a:gd name="T34" fmla="*/ 2147483646 w 2365"/>
                <a:gd name="T35" fmla="*/ 2147483646 h 761"/>
                <a:gd name="T36" fmla="*/ 2147483646 w 2365"/>
                <a:gd name="T37" fmla="*/ 2147483646 h 761"/>
                <a:gd name="T38" fmla="*/ 2147483646 w 2365"/>
                <a:gd name="T39" fmla="*/ 2147483646 h 761"/>
                <a:gd name="T40" fmla="*/ 2147483646 w 2365"/>
                <a:gd name="T41" fmla="*/ 2147483646 h 761"/>
                <a:gd name="T42" fmla="*/ 2147483646 w 2365"/>
                <a:gd name="T43" fmla="*/ 2147483646 h 761"/>
                <a:gd name="T44" fmla="*/ 2147483646 w 2365"/>
                <a:gd name="T45" fmla="*/ 2147483646 h 761"/>
                <a:gd name="T46" fmla="*/ 2147483646 w 2365"/>
                <a:gd name="T47" fmla="*/ 2147483646 h 761"/>
                <a:gd name="T48" fmla="*/ 2147483646 w 2365"/>
                <a:gd name="T49" fmla="*/ 2147483646 h 761"/>
                <a:gd name="T50" fmla="*/ 2147483646 w 2365"/>
                <a:gd name="T51" fmla="*/ 2147483646 h 761"/>
                <a:gd name="T52" fmla="*/ 2147483646 w 2365"/>
                <a:gd name="T53" fmla="*/ 2147483646 h 761"/>
                <a:gd name="T54" fmla="*/ 2147483646 w 2365"/>
                <a:gd name="T55" fmla="*/ 2147483646 h 761"/>
                <a:gd name="T56" fmla="*/ 2147483646 w 2365"/>
                <a:gd name="T57" fmla="*/ 2147483646 h 761"/>
                <a:gd name="T58" fmla="*/ 2147483646 w 2365"/>
                <a:gd name="T59" fmla="*/ 2147483646 h 761"/>
                <a:gd name="T60" fmla="*/ 2147483646 w 2365"/>
                <a:gd name="T61" fmla="*/ 2147483646 h 761"/>
                <a:gd name="T62" fmla="*/ 2147483646 w 2365"/>
                <a:gd name="T63" fmla="*/ 2147483646 h 761"/>
                <a:gd name="T64" fmla="*/ 2147483646 w 2365"/>
                <a:gd name="T65" fmla="*/ 2147483646 h 761"/>
                <a:gd name="T66" fmla="*/ 2147483646 w 2365"/>
                <a:gd name="T67" fmla="*/ 2147483646 h 761"/>
                <a:gd name="T68" fmla="*/ 2147483646 w 2365"/>
                <a:gd name="T69" fmla="*/ 2147483646 h 761"/>
                <a:gd name="T70" fmla="*/ 2147483646 w 2365"/>
                <a:gd name="T71" fmla="*/ 2147483646 h 761"/>
                <a:gd name="T72" fmla="*/ 2147483646 w 2365"/>
                <a:gd name="T73" fmla="*/ 2147483646 h 761"/>
                <a:gd name="T74" fmla="*/ 2147483646 w 2365"/>
                <a:gd name="T75" fmla="*/ 2147483646 h 761"/>
                <a:gd name="T76" fmla="*/ 2147483646 w 2365"/>
                <a:gd name="T77" fmla="*/ 2147483646 h 761"/>
                <a:gd name="T78" fmla="*/ 2147483646 w 2365"/>
                <a:gd name="T79" fmla="*/ 2147483646 h 761"/>
                <a:gd name="T80" fmla="*/ 2147483646 w 2365"/>
                <a:gd name="T81" fmla="*/ 2147483646 h 761"/>
                <a:gd name="T82" fmla="*/ 2147483646 w 2365"/>
                <a:gd name="T83" fmla="*/ 2147483646 h 761"/>
                <a:gd name="T84" fmla="*/ 2147483646 w 2365"/>
                <a:gd name="T85" fmla="*/ 2147483646 h 761"/>
                <a:gd name="T86" fmla="*/ 2147483646 w 2365"/>
                <a:gd name="T87" fmla="*/ 2147483646 h 761"/>
                <a:gd name="T88" fmla="*/ 2147483646 w 2365"/>
                <a:gd name="T89" fmla="*/ 2147483646 h 761"/>
                <a:gd name="T90" fmla="*/ 2147483646 w 2365"/>
                <a:gd name="T91" fmla="*/ 2147483646 h 761"/>
                <a:gd name="T92" fmla="*/ 2147483646 w 2365"/>
                <a:gd name="T93" fmla="*/ 2147483646 h 761"/>
                <a:gd name="T94" fmla="*/ 2147483646 w 2365"/>
                <a:gd name="T95" fmla="*/ 2147483646 h 761"/>
                <a:gd name="T96" fmla="*/ 2147483646 w 2365"/>
                <a:gd name="T97" fmla="*/ 2147483646 h 761"/>
                <a:gd name="T98" fmla="*/ 2147483646 w 2365"/>
                <a:gd name="T99" fmla="*/ 2147483646 h 761"/>
                <a:gd name="T100" fmla="*/ 2147483646 w 2365"/>
                <a:gd name="T101" fmla="*/ 2147483646 h 761"/>
                <a:gd name="T102" fmla="*/ 2147483646 w 2365"/>
                <a:gd name="T103" fmla="*/ 2147483646 h 7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65"/>
                <a:gd name="T157" fmla="*/ 0 h 761"/>
                <a:gd name="T158" fmla="*/ 2365 w 2365"/>
                <a:gd name="T159" fmla="*/ 761 h 7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65" h="761">
                  <a:moveTo>
                    <a:pt x="0" y="0"/>
                  </a:moveTo>
                  <a:lnTo>
                    <a:pt x="10" y="10"/>
                  </a:lnTo>
                  <a:lnTo>
                    <a:pt x="17" y="27"/>
                  </a:lnTo>
                  <a:lnTo>
                    <a:pt x="27" y="30"/>
                  </a:lnTo>
                  <a:lnTo>
                    <a:pt x="37" y="44"/>
                  </a:lnTo>
                  <a:lnTo>
                    <a:pt x="44" y="50"/>
                  </a:lnTo>
                  <a:lnTo>
                    <a:pt x="54" y="54"/>
                  </a:lnTo>
                  <a:lnTo>
                    <a:pt x="64" y="54"/>
                  </a:lnTo>
                  <a:lnTo>
                    <a:pt x="71" y="61"/>
                  </a:lnTo>
                  <a:lnTo>
                    <a:pt x="81" y="40"/>
                  </a:lnTo>
                  <a:lnTo>
                    <a:pt x="91" y="40"/>
                  </a:lnTo>
                  <a:lnTo>
                    <a:pt x="102" y="81"/>
                  </a:lnTo>
                  <a:lnTo>
                    <a:pt x="108" y="78"/>
                  </a:lnTo>
                  <a:lnTo>
                    <a:pt x="119" y="84"/>
                  </a:lnTo>
                  <a:lnTo>
                    <a:pt x="129" y="84"/>
                  </a:lnTo>
                  <a:lnTo>
                    <a:pt x="136" y="105"/>
                  </a:lnTo>
                  <a:lnTo>
                    <a:pt x="146" y="125"/>
                  </a:lnTo>
                  <a:lnTo>
                    <a:pt x="156" y="132"/>
                  </a:lnTo>
                  <a:lnTo>
                    <a:pt x="163" y="142"/>
                  </a:lnTo>
                  <a:lnTo>
                    <a:pt x="173" y="169"/>
                  </a:lnTo>
                  <a:lnTo>
                    <a:pt x="183" y="200"/>
                  </a:lnTo>
                  <a:lnTo>
                    <a:pt x="190" y="227"/>
                  </a:lnTo>
                  <a:lnTo>
                    <a:pt x="200" y="183"/>
                  </a:lnTo>
                  <a:lnTo>
                    <a:pt x="210" y="193"/>
                  </a:lnTo>
                  <a:lnTo>
                    <a:pt x="217" y="197"/>
                  </a:lnTo>
                  <a:lnTo>
                    <a:pt x="227" y="163"/>
                  </a:lnTo>
                  <a:lnTo>
                    <a:pt x="238" y="142"/>
                  </a:lnTo>
                  <a:lnTo>
                    <a:pt x="248" y="142"/>
                  </a:lnTo>
                  <a:lnTo>
                    <a:pt x="255" y="135"/>
                  </a:lnTo>
                  <a:lnTo>
                    <a:pt x="265" y="115"/>
                  </a:lnTo>
                  <a:lnTo>
                    <a:pt x="275" y="105"/>
                  </a:lnTo>
                  <a:lnTo>
                    <a:pt x="282" y="132"/>
                  </a:lnTo>
                  <a:lnTo>
                    <a:pt x="292" y="139"/>
                  </a:lnTo>
                  <a:lnTo>
                    <a:pt x="302" y="152"/>
                  </a:lnTo>
                  <a:lnTo>
                    <a:pt x="309" y="129"/>
                  </a:lnTo>
                  <a:lnTo>
                    <a:pt x="319" y="122"/>
                  </a:lnTo>
                  <a:lnTo>
                    <a:pt x="329" y="122"/>
                  </a:lnTo>
                  <a:lnTo>
                    <a:pt x="336" y="88"/>
                  </a:lnTo>
                  <a:lnTo>
                    <a:pt x="346" y="91"/>
                  </a:lnTo>
                  <a:lnTo>
                    <a:pt x="356" y="81"/>
                  </a:lnTo>
                  <a:lnTo>
                    <a:pt x="363" y="84"/>
                  </a:lnTo>
                  <a:lnTo>
                    <a:pt x="373" y="95"/>
                  </a:lnTo>
                  <a:lnTo>
                    <a:pt x="384" y="81"/>
                  </a:lnTo>
                  <a:lnTo>
                    <a:pt x="394" y="84"/>
                  </a:lnTo>
                  <a:lnTo>
                    <a:pt x="401" y="81"/>
                  </a:lnTo>
                  <a:lnTo>
                    <a:pt x="411" y="74"/>
                  </a:lnTo>
                  <a:lnTo>
                    <a:pt x="421" y="81"/>
                  </a:lnTo>
                  <a:lnTo>
                    <a:pt x="428" y="74"/>
                  </a:lnTo>
                  <a:lnTo>
                    <a:pt x="438" y="57"/>
                  </a:lnTo>
                  <a:lnTo>
                    <a:pt x="448" y="88"/>
                  </a:lnTo>
                  <a:lnTo>
                    <a:pt x="455" y="95"/>
                  </a:lnTo>
                  <a:lnTo>
                    <a:pt x="465" y="101"/>
                  </a:lnTo>
                  <a:lnTo>
                    <a:pt x="475" y="105"/>
                  </a:lnTo>
                  <a:lnTo>
                    <a:pt x="482" y="112"/>
                  </a:lnTo>
                  <a:lnTo>
                    <a:pt x="492" y="98"/>
                  </a:lnTo>
                  <a:lnTo>
                    <a:pt x="503" y="108"/>
                  </a:lnTo>
                  <a:lnTo>
                    <a:pt x="509" y="115"/>
                  </a:lnTo>
                  <a:lnTo>
                    <a:pt x="520" y="118"/>
                  </a:lnTo>
                  <a:lnTo>
                    <a:pt x="530" y="139"/>
                  </a:lnTo>
                  <a:lnTo>
                    <a:pt x="540" y="129"/>
                  </a:lnTo>
                  <a:lnTo>
                    <a:pt x="547" y="135"/>
                  </a:lnTo>
                  <a:lnTo>
                    <a:pt x="557" y="156"/>
                  </a:lnTo>
                  <a:lnTo>
                    <a:pt x="567" y="166"/>
                  </a:lnTo>
                  <a:lnTo>
                    <a:pt x="574" y="163"/>
                  </a:lnTo>
                  <a:lnTo>
                    <a:pt x="584" y="139"/>
                  </a:lnTo>
                  <a:lnTo>
                    <a:pt x="594" y="139"/>
                  </a:lnTo>
                  <a:lnTo>
                    <a:pt x="601" y="149"/>
                  </a:lnTo>
                  <a:lnTo>
                    <a:pt x="611" y="135"/>
                  </a:lnTo>
                  <a:lnTo>
                    <a:pt x="622" y="125"/>
                  </a:lnTo>
                  <a:lnTo>
                    <a:pt x="628" y="132"/>
                  </a:lnTo>
                  <a:lnTo>
                    <a:pt x="639" y="169"/>
                  </a:lnTo>
                  <a:lnTo>
                    <a:pt x="649" y="163"/>
                  </a:lnTo>
                  <a:lnTo>
                    <a:pt x="656" y="159"/>
                  </a:lnTo>
                  <a:lnTo>
                    <a:pt x="666" y="152"/>
                  </a:lnTo>
                  <a:lnTo>
                    <a:pt x="676" y="166"/>
                  </a:lnTo>
                  <a:lnTo>
                    <a:pt x="686" y="152"/>
                  </a:lnTo>
                  <a:lnTo>
                    <a:pt x="693" y="156"/>
                  </a:lnTo>
                  <a:lnTo>
                    <a:pt x="703" y="159"/>
                  </a:lnTo>
                  <a:lnTo>
                    <a:pt x="713" y="146"/>
                  </a:lnTo>
                  <a:lnTo>
                    <a:pt x="720" y="149"/>
                  </a:lnTo>
                  <a:lnTo>
                    <a:pt x="730" y="139"/>
                  </a:lnTo>
                  <a:lnTo>
                    <a:pt x="741" y="142"/>
                  </a:lnTo>
                  <a:lnTo>
                    <a:pt x="747" y="183"/>
                  </a:lnTo>
                  <a:lnTo>
                    <a:pt x="758" y="163"/>
                  </a:lnTo>
                  <a:lnTo>
                    <a:pt x="768" y="163"/>
                  </a:lnTo>
                  <a:lnTo>
                    <a:pt x="774" y="152"/>
                  </a:lnTo>
                  <a:lnTo>
                    <a:pt x="785" y="176"/>
                  </a:lnTo>
                  <a:lnTo>
                    <a:pt x="795" y="207"/>
                  </a:lnTo>
                  <a:lnTo>
                    <a:pt x="802" y="169"/>
                  </a:lnTo>
                  <a:lnTo>
                    <a:pt x="812" y="146"/>
                  </a:lnTo>
                  <a:lnTo>
                    <a:pt x="822" y="142"/>
                  </a:lnTo>
                  <a:lnTo>
                    <a:pt x="832" y="132"/>
                  </a:lnTo>
                  <a:lnTo>
                    <a:pt x="839" y="146"/>
                  </a:lnTo>
                  <a:lnTo>
                    <a:pt x="849" y="146"/>
                  </a:lnTo>
                  <a:lnTo>
                    <a:pt x="859" y="149"/>
                  </a:lnTo>
                  <a:lnTo>
                    <a:pt x="866" y="122"/>
                  </a:lnTo>
                  <a:lnTo>
                    <a:pt x="876" y="132"/>
                  </a:lnTo>
                  <a:lnTo>
                    <a:pt x="887" y="152"/>
                  </a:lnTo>
                  <a:lnTo>
                    <a:pt x="893" y="159"/>
                  </a:lnTo>
                  <a:lnTo>
                    <a:pt x="904" y="149"/>
                  </a:lnTo>
                  <a:lnTo>
                    <a:pt x="914" y="166"/>
                  </a:lnTo>
                  <a:lnTo>
                    <a:pt x="921" y="166"/>
                  </a:lnTo>
                  <a:lnTo>
                    <a:pt x="931" y="173"/>
                  </a:lnTo>
                  <a:lnTo>
                    <a:pt x="941" y="186"/>
                  </a:lnTo>
                  <a:lnTo>
                    <a:pt x="948" y="214"/>
                  </a:lnTo>
                  <a:lnTo>
                    <a:pt x="958" y="231"/>
                  </a:lnTo>
                  <a:lnTo>
                    <a:pt x="968" y="207"/>
                  </a:lnTo>
                  <a:lnTo>
                    <a:pt x="978" y="186"/>
                  </a:lnTo>
                  <a:lnTo>
                    <a:pt x="985" y="203"/>
                  </a:lnTo>
                  <a:lnTo>
                    <a:pt x="995" y="214"/>
                  </a:lnTo>
                  <a:lnTo>
                    <a:pt x="1006" y="231"/>
                  </a:lnTo>
                  <a:lnTo>
                    <a:pt x="1012" y="237"/>
                  </a:lnTo>
                  <a:lnTo>
                    <a:pt x="1023" y="227"/>
                  </a:lnTo>
                  <a:lnTo>
                    <a:pt x="1033" y="237"/>
                  </a:lnTo>
                  <a:lnTo>
                    <a:pt x="1040" y="254"/>
                  </a:lnTo>
                  <a:lnTo>
                    <a:pt x="1050" y="254"/>
                  </a:lnTo>
                  <a:lnTo>
                    <a:pt x="1060" y="217"/>
                  </a:lnTo>
                  <a:lnTo>
                    <a:pt x="1067" y="214"/>
                  </a:lnTo>
                  <a:lnTo>
                    <a:pt x="1077" y="176"/>
                  </a:lnTo>
                  <a:lnTo>
                    <a:pt x="1087" y="166"/>
                  </a:lnTo>
                  <a:lnTo>
                    <a:pt x="1094" y="163"/>
                  </a:lnTo>
                  <a:lnTo>
                    <a:pt x="1104" y="159"/>
                  </a:lnTo>
                  <a:lnTo>
                    <a:pt x="1114" y="152"/>
                  </a:lnTo>
                  <a:lnTo>
                    <a:pt x="1125" y="149"/>
                  </a:lnTo>
                  <a:lnTo>
                    <a:pt x="1131" y="125"/>
                  </a:lnTo>
                  <a:lnTo>
                    <a:pt x="1142" y="139"/>
                  </a:lnTo>
                  <a:lnTo>
                    <a:pt x="1152" y="135"/>
                  </a:lnTo>
                  <a:lnTo>
                    <a:pt x="1159" y="159"/>
                  </a:lnTo>
                  <a:lnTo>
                    <a:pt x="1169" y="159"/>
                  </a:lnTo>
                  <a:lnTo>
                    <a:pt x="1179" y="152"/>
                  </a:lnTo>
                  <a:lnTo>
                    <a:pt x="1186" y="163"/>
                  </a:lnTo>
                  <a:lnTo>
                    <a:pt x="1196" y="159"/>
                  </a:lnTo>
                  <a:lnTo>
                    <a:pt x="1206" y="169"/>
                  </a:lnTo>
                  <a:lnTo>
                    <a:pt x="1213" y="173"/>
                  </a:lnTo>
                  <a:lnTo>
                    <a:pt x="1223" y="193"/>
                  </a:lnTo>
                  <a:lnTo>
                    <a:pt x="1233" y="197"/>
                  </a:lnTo>
                  <a:lnTo>
                    <a:pt x="1240" y="200"/>
                  </a:lnTo>
                  <a:lnTo>
                    <a:pt x="1250" y="231"/>
                  </a:lnTo>
                  <a:lnTo>
                    <a:pt x="1260" y="231"/>
                  </a:lnTo>
                  <a:lnTo>
                    <a:pt x="1271" y="231"/>
                  </a:lnTo>
                  <a:lnTo>
                    <a:pt x="1277" y="207"/>
                  </a:lnTo>
                  <a:lnTo>
                    <a:pt x="1288" y="210"/>
                  </a:lnTo>
                  <a:lnTo>
                    <a:pt x="1298" y="207"/>
                  </a:lnTo>
                  <a:lnTo>
                    <a:pt x="1305" y="210"/>
                  </a:lnTo>
                  <a:lnTo>
                    <a:pt x="1315" y="207"/>
                  </a:lnTo>
                  <a:lnTo>
                    <a:pt x="1325" y="190"/>
                  </a:lnTo>
                  <a:lnTo>
                    <a:pt x="1332" y="197"/>
                  </a:lnTo>
                  <a:lnTo>
                    <a:pt x="1342" y="200"/>
                  </a:lnTo>
                  <a:lnTo>
                    <a:pt x="1352" y="203"/>
                  </a:lnTo>
                  <a:lnTo>
                    <a:pt x="1359" y="180"/>
                  </a:lnTo>
                  <a:lnTo>
                    <a:pt x="1369" y="180"/>
                  </a:lnTo>
                  <a:lnTo>
                    <a:pt x="1379" y="190"/>
                  </a:lnTo>
                  <a:lnTo>
                    <a:pt x="1386" y="197"/>
                  </a:lnTo>
                  <a:lnTo>
                    <a:pt x="1396" y="210"/>
                  </a:lnTo>
                  <a:lnTo>
                    <a:pt x="1407" y="200"/>
                  </a:lnTo>
                  <a:lnTo>
                    <a:pt x="1417" y="183"/>
                  </a:lnTo>
                  <a:lnTo>
                    <a:pt x="1424" y="169"/>
                  </a:lnTo>
                  <a:lnTo>
                    <a:pt x="1434" y="176"/>
                  </a:lnTo>
                  <a:lnTo>
                    <a:pt x="1444" y="152"/>
                  </a:lnTo>
                  <a:lnTo>
                    <a:pt x="1451" y="135"/>
                  </a:lnTo>
                  <a:lnTo>
                    <a:pt x="1461" y="142"/>
                  </a:lnTo>
                  <a:lnTo>
                    <a:pt x="1471" y="142"/>
                  </a:lnTo>
                  <a:lnTo>
                    <a:pt x="1478" y="135"/>
                  </a:lnTo>
                  <a:lnTo>
                    <a:pt x="1488" y="156"/>
                  </a:lnTo>
                  <a:lnTo>
                    <a:pt x="1498" y="135"/>
                  </a:lnTo>
                  <a:lnTo>
                    <a:pt x="1505" y="173"/>
                  </a:lnTo>
                  <a:lnTo>
                    <a:pt x="1515" y="159"/>
                  </a:lnTo>
                  <a:lnTo>
                    <a:pt x="1526" y="156"/>
                  </a:lnTo>
                  <a:lnTo>
                    <a:pt x="1532" y="173"/>
                  </a:lnTo>
                  <a:lnTo>
                    <a:pt x="1543" y="139"/>
                  </a:lnTo>
                  <a:lnTo>
                    <a:pt x="1553" y="132"/>
                  </a:lnTo>
                  <a:lnTo>
                    <a:pt x="1563" y="132"/>
                  </a:lnTo>
                  <a:lnTo>
                    <a:pt x="1570" y="152"/>
                  </a:lnTo>
                  <a:lnTo>
                    <a:pt x="1580" y="159"/>
                  </a:lnTo>
                  <a:lnTo>
                    <a:pt x="1590" y="149"/>
                  </a:lnTo>
                  <a:lnTo>
                    <a:pt x="1597" y="139"/>
                  </a:lnTo>
                  <a:lnTo>
                    <a:pt x="1607" y="139"/>
                  </a:lnTo>
                  <a:lnTo>
                    <a:pt x="1617" y="159"/>
                  </a:lnTo>
                  <a:lnTo>
                    <a:pt x="1624" y="224"/>
                  </a:lnTo>
                  <a:lnTo>
                    <a:pt x="1634" y="251"/>
                  </a:lnTo>
                  <a:lnTo>
                    <a:pt x="1644" y="237"/>
                  </a:lnTo>
                  <a:lnTo>
                    <a:pt x="1651" y="227"/>
                  </a:lnTo>
                  <a:lnTo>
                    <a:pt x="1661" y="220"/>
                  </a:lnTo>
                  <a:lnTo>
                    <a:pt x="1672" y="241"/>
                  </a:lnTo>
                  <a:lnTo>
                    <a:pt x="1678" y="248"/>
                  </a:lnTo>
                  <a:lnTo>
                    <a:pt x="1689" y="254"/>
                  </a:lnTo>
                  <a:lnTo>
                    <a:pt x="1699" y="248"/>
                  </a:lnTo>
                  <a:lnTo>
                    <a:pt x="1709" y="258"/>
                  </a:lnTo>
                  <a:lnTo>
                    <a:pt x="1716" y="275"/>
                  </a:lnTo>
                  <a:lnTo>
                    <a:pt x="1726" y="268"/>
                  </a:lnTo>
                  <a:lnTo>
                    <a:pt x="1736" y="268"/>
                  </a:lnTo>
                  <a:lnTo>
                    <a:pt x="1743" y="285"/>
                  </a:lnTo>
                  <a:lnTo>
                    <a:pt x="1753" y="288"/>
                  </a:lnTo>
                  <a:lnTo>
                    <a:pt x="1763" y="278"/>
                  </a:lnTo>
                  <a:lnTo>
                    <a:pt x="1770" y="295"/>
                  </a:lnTo>
                  <a:lnTo>
                    <a:pt x="1780" y="295"/>
                  </a:lnTo>
                  <a:lnTo>
                    <a:pt x="1791" y="288"/>
                  </a:lnTo>
                  <a:lnTo>
                    <a:pt x="1797" y="281"/>
                  </a:lnTo>
                  <a:lnTo>
                    <a:pt x="1808" y="285"/>
                  </a:lnTo>
                  <a:lnTo>
                    <a:pt x="1818" y="268"/>
                  </a:lnTo>
                  <a:lnTo>
                    <a:pt x="1825" y="278"/>
                  </a:lnTo>
                  <a:lnTo>
                    <a:pt x="1835" y="288"/>
                  </a:lnTo>
                  <a:lnTo>
                    <a:pt x="1845" y="295"/>
                  </a:lnTo>
                  <a:lnTo>
                    <a:pt x="1855" y="298"/>
                  </a:lnTo>
                  <a:lnTo>
                    <a:pt x="1862" y="302"/>
                  </a:lnTo>
                  <a:lnTo>
                    <a:pt x="1872" y="329"/>
                  </a:lnTo>
                  <a:lnTo>
                    <a:pt x="1882" y="336"/>
                  </a:lnTo>
                  <a:lnTo>
                    <a:pt x="1889" y="339"/>
                  </a:lnTo>
                  <a:lnTo>
                    <a:pt x="1899" y="356"/>
                  </a:lnTo>
                  <a:lnTo>
                    <a:pt x="1910" y="343"/>
                  </a:lnTo>
                  <a:lnTo>
                    <a:pt x="1916" y="349"/>
                  </a:lnTo>
                  <a:lnTo>
                    <a:pt x="1927" y="356"/>
                  </a:lnTo>
                  <a:lnTo>
                    <a:pt x="1937" y="387"/>
                  </a:lnTo>
                  <a:lnTo>
                    <a:pt x="1944" y="404"/>
                  </a:lnTo>
                  <a:lnTo>
                    <a:pt x="1954" y="411"/>
                  </a:lnTo>
                  <a:lnTo>
                    <a:pt x="1964" y="407"/>
                  </a:lnTo>
                  <a:lnTo>
                    <a:pt x="1971" y="411"/>
                  </a:lnTo>
                  <a:lnTo>
                    <a:pt x="1981" y="411"/>
                  </a:lnTo>
                  <a:lnTo>
                    <a:pt x="1991" y="407"/>
                  </a:lnTo>
                  <a:lnTo>
                    <a:pt x="2001" y="411"/>
                  </a:lnTo>
                  <a:lnTo>
                    <a:pt x="2008" y="421"/>
                  </a:lnTo>
                  <a:lnTo>
                    <a:pt x="2018" y="421"/>
                  </a:lnTo>
                  <a:lnTo>
                    <a:pt x="2029" y="441"/>
                  </a:lnTo>
                  <a:lnTo>
                    <a:pt x="2035" y="441"/>
                  </a:lnTo>
                  <a:lnTo>
                    <a:pt x="2045" y="441"/>
                  </a:lnTo>
                  <a:lnTo>
                    <a:pt x="2056" y="451"/>
                  </a:lnTo>
                  <a:lnTo>
                    <a:pt x="2062" y="458"/>
                  </a:lnTo>
                  <a:lnTo>
                    <a:pt x="2073" y="472"/>
                  </a:lnTo>
                  <a:lnTo>
                    <a:pt x="2083" y="462"/>
                  </a:lnTo>
                  <a:lnTo>
                    <a:pt x="2090" y="479"/>
                  </a:lnTo>
                  <a:lnTo>
                    <a:pt x="2100" y="485"/>
                  </a:lnTo>
                  <a:lnTo>
                    <a:pt x="2110" y="502"/>
                  </a:lnTo>
                  <a:lnTo>
                    <a:pt x="2117" y="506"/>
                  </a:lnTo>
                  <a:lnTo>
                    <a:pt x="2127" y="513"/>
                  </a:lnTo>
                  <a:lnTo>
                    <a:pt x="2137" y="523"/>
                  </a:lnTo>
                  <a:lnTo>
                    <a:pt x="2147" y="526"/>
                  </a:lnTo>
                  <a:lnTo>
                    <a:pt x="2154" y="536"/>
                  </a:lnTo>
                  <a:lnTo>
                    <a:pt x="2164" y="543"/>
                  </a:lnTo>
                  <a:lnTo>
                    <a:pt x="2175" y="557"/>
                  </a:lnTo>
                  <a:lnTo>
                    <a:pt x="2181" y="563"/>
                  </a:lnTo>
                  <a:lnTo>
                    <a:pt x="2192" y="574"/>
                  </a:lnTo>
                  <a:lnTo>
                    <a:pt x="2202" y="580"/>
                  </a:lnTo>
                  <a:lnTo>
                    <a:pt x="2209" y="587"/>
                  </a:lnTo>
                  <a:lnTo>
                    <a:pt x="2219" y="594"/>
                  </a:lnTo>
                  <a:lnTo>
                    <a:pt x="2229" y="608"/>
                  </a:lnTo>
                  <a:lnTo>
                    <a:pt x="2236" y="618"/>
                  </a:lnTo>
                  <a:lnTo>
                    <a:pt x="2246" y="625"/>
                  </a:lnTo>
                  <a:lnTo>
                    <a:pt x="2256" y="638"/>
                  </a:lnTo>
                  <a:lnTo>
                    <a:pt x="2263" y="645"/>
                  </a:lnTo>
                  <a:lnTo>
                    <a:pt x="2273" y="655"/>
                  </a:lnTo>
                  <a:lnTo>
                    <a:pt x="2283" y="665"/>
                  </a:lnTo>
                  <a:lnTo>
                    <a:pt x="2294" y="676"/>
                  </a:lnTo>
                  <a:lnTo>
                    <a:pt x="2300" y="686"/>
                  </a:lnTo>
                  <a:lnTo>
                    <a:pt x="2311" y="696"/>
                  </a:lnTo>
                  <a:lnTo>
                    <a:pt x="2321" y="710"/>
                  </a:lnTo>
                  <a:lnTo>
                    <a:pt x="2328" y="720"/>
                  </a:lnTo>
                  <a:lnTo>
                    <a:pt x="2338" y="733"/>
                  </a:lnTo>
                  <a:lnTo>
                    <a:pt x="2348" y="744"/>
                  </a:lnTo>
                  <a:lnTo>
                    <a:pt x="2355" y="754"/>
                  </a:lnTo>
                  <a:lnTo>
                    <a:pt x="2365" y="761"/>
                  </a:lnTo>
                </a:path>
              </a:pathLst>
            </a:custGeom>
            <a:noFill/>
            <a:ln w="31750">
              <a:solidFill>
                <a:srgbClr val="D4314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sz="2400" dirty="0">
                <a:solidFill>
                  <a:schemeClr val="bg1">
                    <a:lumMod val="65000"/>
                  </a:schemeClr>
                </a:solidFill>
              </a:endParaRPr>
            </a:p>
          </p:txBody>
        </p:sp>
        <p:sp>
          <p:nvSpPr>
            <p:cNvPr id="66" name="Rectangle 65">
              <a:extLst>
                <a:ext uri="{FF2B5EF4-FFF2-40B4-BE49-F238E27FC236}">
                  <a16:creationId xmlns:a16="http://schemas.microsoft.com/office/drawing/2014/main" id="{F168DC5C-C20B-4A43-B2EA-816702F67F45}"/>
                </a:ext>
              </a:extLst>
            </p:cNvPr>
            <p:cNvSpPr/>
            <p:nvPr/>
          </p:nvSpPr>
          <p:spPr>
            <a:xfrm>
              <a:off x="2845904" y="1381606"/>
              <a:ext cx="2823031" cy="463610"/>
            </a:xfrm>
            <a:prstGeom prst="rect">
              <a:avLst/>
            </a:prstGeom>
            <a:solidFill>
              <a:srgbClr val="ECE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4BB33AD-4518-864C-A5B8-40F41D659D03}"/>
                </a:ext>
              </a:extLst>
            </p:cNvPr>
            <p:cNvSpPr/>
            <p:nvPr/>
          </p:nvSpPr>
          <p:spPr>
            <a:xfrm>
              <a:off x="2931630" y="1474554"/>
              <a:ext cx="2682626" cy="307777"/>
            </a:xfrm>
            <a:prstGeom prst="rect">
              <a:avLst/>
            </a:prstGeom>
          </p:spPr>
          <p:txBody>
            <a:bodyPr wrap="square">
              <a:spAutoFit/>
            </a:bodyPr>
            <a:lstStyle/>
            <a:p>
              <a:r>
                <a:rPr lang="en-US" sz="1400" b="1" dirty="0">
                  <a:solidFill>
                    <a:schemeClr val="tx1">
                      <a:lumMod val="90000"/>
                      <a:lumOff val="10000"/>
                    </a:schemeClr>
                  </a:solidFill>
                </a:rPr>
                <a:t>Actual historical return sequence</a:t>
              </a:r>
            </a:p>
          </p:txBody>
        </p:sp>
      </p:grpSp>
      <p:grpSp>
        <p:nvGrpSpPr>
          <p:cNvPr id="78" name="Group 77">
            <a:extLst>
              <a:ext uri="{FF2B5EF4-FFF2-40B4-BE49-F238E27FC236}">
                <a16:creationId xmlns:a16="http://schemas.microsoft.com/office/drawing/2014/main" id="{0FC756FA-478D-3549-86F8-D17720E56526}"/>
              </a:ext>
            </a:extLst>
          </p:cNvPr>
          <p:cNvGrpSpPr/>
          <p:nvPr/>
        </p:nvGrpSpPr>
        <p:grpSpPr>
          <a:xfrm>
            <a:off x="12229457" y="1097543"/>
            <a:ext cx="5218047" cy="4799667"/>
            <a:chOff x="6245082" y="1029166"/>
            <a:chExt cx="5218047" cy="4799667"/>
          </a:xfrm>
        </p:grpSpPr>
        <p:sp>
          <p:nvSpPr>
            <p:cNvPr id="17" name="Line 11">
              <a:extLst>
                <a:ext uri="{FF2B5EF4-FFF2-40B4-BE49-F238E27FC236}">
                  <a16:creationId xmlns:a16="http://schemas.microsoft.com/office/drawing/2014/main" id="{B53DF35C-15D0-2E45-B6E9-8C7D825B621A}"/>
                </a:ext>
              </a:extLst>
            </p:cNvPr>
            <p:cNvSpPr>
              <a:spLocks noChangeShapeType="1"/>
            </p:cNvSpPr>
            <p:nvPr/>
          </p:nvSpPr>
          <p:spPr bwMode="gray">
            <a:xfrm>
              <a:off x="6319632" y="1055722"/>
              <a:ext cx="3727" cy="4773111"/>
            </a:xfrm>
            <a:prstGeom prst="line">
              <a:avLst/>
            </a:prstGeom>
            <a:noFill/>
            <a:ln w="22225">
              <a:solidFill>
                <a:srgbClr val="EEEEEE"/>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18" name="Line 12">
              <a:extLst>
                <a:ext uri="{FF2B5EF4-FFF2-40B4-BE49-F238E27FC236}">
                  <a16:creationId xmlns:a16="http://schemas.microsoft.com/office/drawing/2014/main" id="{F9A7344B-FAA0-ED46-9CC4-9DB3F3987672}"/>
                </a:ext>
              </a:extLst>
            </p:cNvPr>
            <p:cNvSpPr>
              <a:spLocks noChangeShapeType="1"/>
            </p:cNvSpPr>
            <p:nvPr/>
          </p:nvSpPr>
          <p:spPr bwMode="gray">
            <a:xfrm>
              <a:off x="6861934" y="1029166"/>
              <a:ext cx="3727" cy="4773111"/>
            </a:xfrm>
            <a:prstGeom prst="line">
              <a:avLst/>
            </a:prstGeom>
            <a:noFill/>
            <a:ln w="22225">
              <a:solidFill>
                <a:srgbClr val="EEEEEE"/>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19" name="Line 13">
              <a:extLst>
                <a:ext uri="{FF2B5EF4-FFF2-40B4-BE49-F238E27FC236}">
                  <a16:creationId xmlns:a16="http://schemas.microsoft.com/office/drawing/2014/main" id="{B0BBFEDF-75CF-B64A-B91A-74867E1FE79F}"/>
                </a:ext>
              </a:extLst>
            </p:cNvPr>
            <p:cNvSpPr>
              <a:spLocks noChangeShapeType="1"/>
            </p:cNvSpPr>
            <p:nvPr/>
          </p:nvSpPr>
          <p:spPr bwMode="gray">
            <a:xfrm>
              <a:off x="7622278" y="1029166"/>
              <a:ext cx="3727" cy="4773111"/>
            </a:xfrm>
            <a:prstGeom prst="line">
              <a:avLst/>
            </a:prstGeom>
            <a:noFill/>
            <a:ln w="22225">
              <a:solidFill>
                <a:srgbClr val="EEEEEE"/>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20" name="Line 14">
              <a:extLst>
                <a:ext uri="{FF2B5EF4-FFF2-40B4-BE49-F238E27FC236}">
                  <a16:creationId xmlns:a16="http://schemas.microsoft.com/office/drawing/2014/main" id="{DDED4CEC-CF80-C049-A65B-1BCA8E75D546}"/>
                </a:ext>
              </a:extLst>
            </p:cNvPr>
            <p:cNvSpPr>
              <a:spLocks noChangeShapeType="1"/>
            </p:cNvSpPr>
            <p:nvPr/>
          </p:nvSpPr>
          <p:spPr bwMode="gray">
            <a:xfrm>
              <a:off x="8371440" y="1029166"/>
              <a:ext cx="3727" cy="4773111"/>
            </a:xfrm>
            <a:prstGeom prst="line">
              <a:avLst/>
            </a:prstGeom>
            <a:noFill/>
            <a:ln w="22225">
              <a:solidFill>
                <a:srgbClr val="EEEEEE"/>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21" name="Line 15">
              <a:extLst>
                <a:ext uri="{FF2B5EF4-FFF2-40B4-BE49-F238E27FC236}">
                  <a16:creationId xmlns:a16="http://schemas.microsoft.com/office/drawing/2014/main" id="{462F39FE-6D3B-6348-8D2B-3B5F9CB6FDD8}"/>
                </a:ext>
              </a:extLst>
            </p:cNvPr>
            <p:cNvSpPr>
              <a:spLocks noChangeShapeType="1"/>
            </p:cNvSpPr>
            <p:nvPr/>
          </p:nvSpPr>
          <p:spPr bwMode="gray">
            <a:xfrm>
              <a:off x="9131783" y="1029166"/>
              <a:ext cx="3727" cy="4773111"/>
            </a:xfrm>
            <a:prstGeom prst="line">
              <a:avLst/>
            </a:prstGeom>
            <a:noFill/>
            <a:ln w="22225">
              <a:solidFill>
                <a:srgbClr val="EEEEEE"/>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22" name="Line 16">
              <a:extLst>
                <a:ext uri="{FF2B5EF4-FFF2-40B4-BE49-F238E27FC236}">
                  <a16:creationId xmlns:a16="http://schemas.microsoft.com/office/drawing/2014/main" id="{DBC8C523-FDC6-3742-BD3B-519D64DDC4D5}"/>
                </a:ext>
              </a:extLst>
            </p:cNvPr>
            <p:cNvSpPr>
              <a:spLocks noChangeShapeType="1"/>
            </p:cNvSpPr>
            <p:nvPr/>
          </p:nvSpPr>
          <p:spPr bwMode="gray">
            <a:xfrm>
              <a:off x="9888399" y="1029166"/>
              <a:ext cx="3727" cy="4773111"/>
            </a:xfrm>
            <a:prstGeom prst="line">
              <a:avLst/>
            </a:prstGeom>
            <a:noFill/>
            <a:ln w="22225">
              <a:solidFill>
                <a:srgbClr val="EEEEEE"/>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23" name="Line 17">
              <a:extLst>
                <a:ext uri="{FF2B5EF4-FFF2-40B4-BE49-F238E27FC236}">
                  <a16:creationId xmlns:a16="http://schemas.microsoft.com/office/drawing/2014/main" id="{7267B487-7E71-C148-AEBE-ED7915F5015F}"/>
                </a:ext>
              </a:extLst>
            </p:cNvPr>
            <p:cNvSpPr>
              <a:spLocks noChangeShapeType="1"/>
            </p:cNvSpPr>
            <p:nvPr/>
          </p:nvSpPr>
          <p:spPr bwMode="gray">
            <a:xfrm>
              <a:off x="10648743" y="1029166"/>
              <a:ext cx="3727" cy="4773111"/>
            </a:xfrm>
            <a:prstGeom prst="line">
              <a:avLst/>
            </a:prstGeom>
            <a:noFill/>
            <a:ln w="22225">
              <a:solidFill>
                <a:srgbClr val="EEEEEE"/>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30" name="Line 24">
              <a:extLst>
                <a:ext uri="{FF2B5EF4-FFF2-40B4-BE49-F238E27FC236}">
                  <a16:creationId xmlns:a16="http://schemas.microsoft.com/office/drawing/2014/main" id="{91C70135-3233-F84A-964B-37FBD89411A5}"/>
                </a:ext>
              </a:extLst>
            </p:cNvPr>
            <p:cNvSpPr>
              <a:spLocks noChangeShapeType="1"/>
            </p:cNvSpPr>
            <p:nvPr/>
          </p:nvSpPr>
          <p:spPr bwMode="gray">
            <a:xfrm>
              <a:off x="6552577" y="1241615"/>
              <a:ext cx="4910550" cy="0"/>
            </a:xfrm>
            <a:prstGeom prst="line">
              <a:avLst/>
            </a:prstGeom>
            <a:noFill/>
            <a:ln w="19050" cap="rnd">
              <a:solidFill>
                <a:srgbClr val="889CA2"/>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31" name="Line 25">
              <a:extLst>
                <a:ext uri="{FF2B5EF4-FFF2-40B4-BE49-F238E27FC236}">
                  <a16:creationId xmlns:a16="http://schemas.microsoft.com/office/drawing/2014/main" id="{E1BA5A25-BE77-EA44-A81D-D3143EA084C1}"/>
                </a:ext>
              </a:extLst>
            </p:cNvPr>
            <p:cNvSpPr>
              <a:spLocks noChangeShapeType="1"/>
            </p:cNvSpPr>
            <p:nvPr/>
          </p:nvSpPr>
          <p:spPr bwMode="gray">
            <a:xfrm>
              <a:off x="6537669" y="2046685"/>
              <a:ext cx="4925459" cy="0"/>
            </a:xfrm>
            <a:prstGeom prst="line">
              <a:avLst/>
            </a:prstGeom>
            <a:noFill/>
            <a:ln w="19050" cap="rnd">
              <a:solidFill>
                <a:srgbClr val="889CA2"/>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32" name="Line 26">
              <a:extLst>
                <a:ext uri="{FF2B5EF4-FFF2-40B4-BE49-F238E27FC236}">
                  <a16:creationId xmlns:a16="http://schemas.microsoft.com/office/drawing/2014/main" id="{C028039D-A7D1-A047-8FDA-3D22E4C6911D}"/>
                </a:ext>
              </a:extLst>
            </p:cNvPr>
            <p:cNvSpPr>
              <a:spLocks noChangeShapeType="1"/>
            </p:cNvSpPr>
            <p:nvPr/>
          </p:nvSpPr>
          <p:spPr bwMode="gray">
            <a:xfrm>
              <a:off x="6541397" y="2854551"/>
              <a:ext cx="4921732" cy="0"/>
            </a:xfrm>
            <a:prstGeom prst="line">
              <a:avLst/>
            </a:prstGeom>
            <a:noFill/>
            <a:ln w="19050" cap="rnd">
              <a:solidFill>
                <a:srgbClr val="889CA2"/>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33" name="Line 27">
              <a:extLst>
                <a:ext uri="{FF2B5EF4-FFF2-40B4-BE49-F238E27FC236}">
                  <a16:creationId xmlns:a16="http://schemas.microsoft.com/office/drawing/2014/main" id="{4CE3101B-3A14-AB45-814F-765D8A3BBE90}"/>
                </a:ext>
              </a:extLst>
            </p:cNvPr>
            <p:cNvSpPr>
              <a:spLocks noChangeShapeType="1"/>
            </p:cNvSpPr>
            <p:nvPr/>
          </p:nvSpPr>
          <p:spPr bwMode="gray">
            <a:xfrm>
              <a:off x="6556306" y="3659620"/>
              <a:ext cx="4906823" cy="0"/>
            </a:xfrm>
            <a:prstGeom prst="line">
              <a:avLst/>
            </a:prstGeom>
            <a:noFill/>
            <a:ln w="19050" cap="rnd">
              <a:solidFill>
                <a:srgbClr val="889CA2"/>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34" name="Line 28">
              <a:extLst>
                <a:ext uri="{FF2B5EF4-FFF2-40B4-BE49-F238E27FC236}">
                  <a16:creationId xmlns:a16="http://schemas.microsoft.com/office/drawing/2014/main" id="{27283A58-BFCB-4F4D-B0FE-52173EAE37F4}"/>
                </a:ext>
              </a:extLst>
            </p:cNvPr>
            <p:cNvSpPr>
              <a:spLocks noChangeShapeType="1"/>
            </p:cNvSpPr>
            <p:nvPr/>
          </p:nvSpPr>
          <p:spPr bwMode="gray">
            <a:xfrm>
              <a:off x="6545122" y="4464690"/>
              <a:ext cx="4918005" cy="0"/>
            </a:xfrm>
            <a:prstGeom prst="line">
              <a:avLst/>
            </a:prstGeom>
            <a:noFill/>
            <a:ln w="19050" cap="rnd">
              <a:solidFill>
                <a:srgbClr val="889CA2"/>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chemeClr val="bg1">
                    <a:lumMod val="65000"/>
                  </a:schemeClr>
                </a:solidFill>
              </a:endParaRPr>
            </a:p>
          </p:txBody>
        </p:sp>
        <p:sp>
          <p:nvSpPr>
            <p:cNvPr id="35" name="Line 29">
              <a:extLst>
                <a:ext uri="{FF2B5EF4-FFF2-40B4-BE49-F238E27FC236}">
                  <a16:creationId xmlns:a16="http://schemas.microsoft.com/office/drawing/2014/main" id="{84A6E990-2CBB-1541-B7CF-D0EDD7285206}"/>
                </a:ext>
              </a:extLst>
            </p:cNvPr>
            <p:cNvSpPr>
              <a:spLocks noChangeShapeType="1"/>
            </p:cNvSpPr>
            <p:nvPr/>
          </p:nvSpPr>
          <p:spPr bwMode="gray">
            <a:xfrm>
              <a:off x="6321492" y="5261572"/>
              <a:ext cx="4327251" cy="3753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dirty="0">
                <a:solidFill>
                  <a:schemeClr val="bg1">
                    <a:lumMod val="65000"/>
                  </a:schemeClr>
                </a:solidFill>
              </a:endParaRPr>
            </a:p>
          </p:txBody>
        </p:sp>
        <p:sp>
          <p:nvSpPr>
            <p:cNvPr id="48" name="Text Box 42">
              <a:extLst>
                <a:ext uri="{FF2B5EF4-FFF2-40B4-BE49-F238E27FC236}">
                  <a16:creationId xmlns:a16="http://schemas.microsoft.com/office/drawing/2014/main" id="{2831789D-6070-3A42-8ECA-C3769B1ACFDB}"/>
                </a:ext>
              </a:extLst>
            </p:cNvPr>
            <p:cNvSpPr txBox="1">
              <a:spLocks noChangeArrowheads="1"/>
            </p:cNvSpPr>
            <p:nvPr/>
          </p:nvSpPr>
          <p:spPr bwMode="gray">
            <a:xfrm>
              <a:off x="6800434" y="5299111"/>
              <a:ext cx="570258"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1993</a:t>
              </a:r>
            </a:p>
          </p:txBody>
        </p:sp>
        <p:sp>
          <p:nvSpPr>
            <p:cNvPr id="49" name="Text Box 43">
              <a:extLst>
                <a:ext uri="{FF2B5EF4-FFF2-40B4-BE49-F238E27FC236}">
                  <a16:creationId xmlns:a16="http://schemas.microsoft.com/office/drawing/2014/main" id="{2559F8A8-8D86-C041-AAFB-710DF8413548}"/>
                </a:ext>
              </a:extLst>
            </p:cNvPr>
            <p:cNvSpPr txBox="1">
              <a:spLocks noChangeArrowheads="1"/>
            </p:cNvSpPr>
            <p:nvPr/>
          </p:nvSpPr>
          <p:spPr bwMode="gray">
            <a:xfrm>
              <a:off x="7560779" y="5299111"/>
              <a:ext cx="570258"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1989</a:t>
              </a:r>
            </a:p>
          </p:txBody>
        </p:sp>
        <p:sp>
          <p:nvSpPr>
            <p:cNvPr id="50" name="Text Box 44">
              <a:extLst>
                <a:ext uri="{FF2B5EF4-FFF2-40B4-BE49-F238E27FC236}">
                  <a16:creationId xmlns:a16="http://schemas.microsoft.com/office/drawing/2014/main" id="{32BCF012-CE58-8346-86DB-67AB95D3499E}"/>
                </a:ext>
              </a:extLst>
            </p:cNvPr>
            <p:cNvSpPr txBox="1">
              <a:spLocks noChangeArrowheads="1"/>
            </p:cNvSpPr>
            <p:nvPr/>
          </p:nvSpPr>
          <p:spPr bwMode="gray">
            <a:xfrm>
              <a:off x="6245082" y="5299111"/>
              <a:ext cx="730528"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Aug 94</a:t>
              </a:r>
            </a:p>
          </p:txBody>
        </p:sp>
        <p:sp>
          <p:nvSpPr>
            <p:cNvPr id="51" name="Text Box 45">
              <a:extLst>
                <a:ext uri="{FF2B5EF4-FFF2-40B4-BE49-F238E27FC236}">
                  <a16:creationId xmlns:a16="http://schemas.microsoft.com/office/drawing/2014/main" id="{22ED36A2-E0A9-334D-B2A4-D0AA0BAF63E4}"/>
                </a:ext>
              </a:extLst>
            </p:cNvPr>
            <p:cNvSpPr txBox="1">
              <a:spLocks noChangeArrowheads="1"/>
            </p:cNvSpPr>
            <p:nvPr/>
          </p:nvSpPr>
          <p:spPr bwMode="gray">
            <a:xfrm>
              <a:off x="8313667" y="5299111"/>
              <a:ext cx="570258"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1985</a:t>
              </a:r>
            </a:p>
          </p:txBody>
        </p:sp>
        <p:sp>
          <p:nvSpPr>
            <p:cNvPr id="52" name="Text Box 46">
              <a:extLst>
                <a:ext uri="{FF2B5EF4-FFF2-40B4-BE49-F238E27FC236}">
                  <a16:creationId xmlns:a16="http://schemas.microsoft.com/office/drawing/2014/main" id="{A48FA6F4-1AFD-2D4F-B478-7CD151C51B96}"/>
                </a:ext>
              </a:extLst>
            </p:cNvPr>
            <p:cNvSpPr txBox="1">
              <a:spLocks noChangeArrowheads="1"/>
            </p:cNvSpPr>
            <p:nvPr/>
          </p:nvSpPr>
          <p:spPr bwMode="gray">
            <a:xfrm>
              <a:off x="9074011" y="5299111"/>
              <a:ext cx="570258"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1981</a:t>
              </a:r>
            </a:p>
          </p:txBody>
        </p:sp>
        <p:sp>
          <p:nvSpPr>
            <p:cNvPr id="53" name="Text Box 47">
              <a:extLst>
                <a:ext uri="{FF2B5EF4-FFF2-40B4-BE49-F238E27FC236}">
                  <a16:creationId xmlns:a16="http://schemas.microsoft.com/office/drawing/2014/main" id="{23A22DA9-E4AD-F341-B1CB-75C9800B9E89}"/>
                </a:ext>
              </a:extLst>
            </p:cNvPr>
            <p:cNvSpPr txBox="1">
              <a:spLocks noChangeArrowheads="1"/>
            </p:cNvSpPr>
            <p:nvPr/>
          </p:nvSpPr>
          <p:spPr bwMode="gray">
            <a:xfrm>
              <a:off x="9830627" y="5299111"/>
              <a:ext cx="570258"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1977</a:t>
              </a:r>
            </a:p>
          </p:txBody>
        </p:sp>
        <p:sp>
          <p:nvSpPr>
            <p:cNvPr id="54" name="Text Box 48">
              <a:extLst>
                <a:ext uri="{FF2B5EF4-FFF2-40B4-BE49-F238E27FC236}">
                  <a16:creationId xmlns:a16="http://schemas.microsoft.com/office/drawing/2014/main" id="{0EF8645D-F782-4A46-8EC3-F21216D36DEC}"/>
                </a:ext>
              </a:extLst>
            </p:cNvPr>
            <p:cNvSpPr txBox="1">
              <a:spLocks noChangeArrowheads="1"/>
            </p:cNvSpPr>
            <p:nvPr/>
          </p:nvSpPr>
          <p:spPr bwMode="gray">
            <a:xfrm>
              <a:off x="10583516" y="5299111"/>
              <a:ext cx="570258"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1973</a:t>
              </a:r>
            </a:p>
          </p:txBody>
        </p:sp>
        <p:sp>
          <p:nvSpPr>
            <p:cNvPr id="55" name="Text Box 49">
              <a:extLst>
                <a:ext uri="{FF2B5EF4-FFF2-40B4-BE49-F238E27FC236}">
                  <a16:creationId xmlns:a16="http://schemas.microsoft.com/office/drawing/2014/main" id="{28961EF6-17FC-6F43-90E3-B3E1D1926945}"/>
                </a:ext>
              </a:extLst>
            </p:cNvPr>
            <p:cNvSpPr txBox="1">
              <a:spLocks noChangeArrowheads="1"/>
            </p:cNvSpPr>
            <p:nvPr/>
          </p:nvSpPr>
          <p:spPr bwMode="gray">
            <a:xfrm>
              <a:off x="10617061" y="4457702"/>
              <a:ext cx="473351"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0.5</a:t>
              </a:r>
            </a:p>
          </p:txBody>
        </p:sp>
        <p:sp>
          <p:nvSpPr>
            <p:cNvPr id="56" name="Text Box 50">
              <a:extLst>
                <a:ext uri="{FF2B5EF4-FFF2-40B4-BE49-F238E27FC236}">
                  <a16:creationId xmlns:a16="http://schemas.microsoft.com/office/drawing/2014/main" id="{AE97669D-BC67-7441-B738-E775ED06B362}"/>
                </a:ext>
              </a:extLst>
            </p:cNvPr>
            <p:cNvSpPr txBox="1">
              <a:spLocks noChangeArrowheads="1"/>
            </p:cNvSpPr>
            <p:nvPr/>
          </p:nvSpPr>
          <p:spPr bwMode="gray">
            <a:xfrm>
              <a:off x="10617061" y="3652632"/>
              <a:ext cx="473351"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1.0</a:t>
              </a:r>
            </a:p>
          </p:txBody>
        </p:sp>
        <p:sp>
          <p:nvSpPr>
            <p:cNvPr id="57" name="Text Box 51">
              <a:extLst>
                <a:ext uri="{FF2B5EF4-FFF2-40B4-BE49-F238E27FC236}">
                  <a16:creationId xmlns:a16="http://schemas.microsoft.com/office/drawing/2014/main" id="{44A5EEC4-FBE6-AC4C-A695-47C2A7D64BA8}"/>
                </a:ext>
              </a:extLst>
            </p:cNvPr>
            <p:cNvSpPr txBox="1">
              <a:spLocks noChangeArrowheads="1"/>
            </p:cNvSpPr>
            <p:nvPr/>
          </p:nvSpPr>
          <p:spPr bwMode="gray">
            <a:xfrm>
              <a:off x="10617061" y="2847563"/>
              <a:ext cx="473351"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1.5</a:t>
              </a:r>
            </a:p>
          </p:txBody>
        </p:sp>
        <p:sp>
          <p:nvSpPr>
            <p:cNvPr id="58" name="Text Box 52">
              <a:extLst>
                <a:ext uri="{FF2B5EF4-FFF2-40B4-BE49-F238E27FC236}">
                  <a16:creationId xmlns:a16="http://schemas.microsoft.com/office/drawing/2014/main" id="{1B4A1652-F739-6F40-9BCC-9CDD5958A116}"/>
                </a:ext>
              </a:extLst>
            </p:cNvPr>
            <p:cNvSpPr txBox="1">
              <a:spLocks noChangeArrowheads="1"/>
            </p:cNvSpPr>
            <p:nvPr/>
          </p:nvSpPr>
          <p:spPr bwMode="gray">
            <a:xfrm>
              <a:off x="10617061" y="2045288"/>
              <a:ext cx="473351"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2.0</a:t>
              </a:r>
            </a:p>
          </p:txBody>
        </p:sp>
        <p:sp>
          <p:nvSpPr>
            <p:cNvPr id="59" name="Text Box 53">
              <a:extLst>
                <a:ext uri="{FF2B5EF4-FFF2-40B4-BE49-F238E27FC236}">
                  <a16:creationId xmlns:a16="http://schemas.microsoft.com/office/drawing/2014/main" id="{FF5B2282-2440-A948-BB03-C63AFD52BC0F}"/>
                </a:ext>
              </a:extLst>
            </p:cNvPr>
            <p:cNvSpPr txBox="1">
              <a:spLocks noChangeArrowheads="1"/>
            </p:cNvSpPr>
            <p:nvPr/>
          </p:nvSpPr>
          <p:spPr bwMode="gray">
            <a:xfrm>
              <a:off x="10617060" y="1237423"/>
              <a:ext cx="793888" cy="26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charset="0"/>
                  <a:ea typeface="ＭＳ Ｐゴシック" charset="0"/>
                  <a:cs typeface="Geneva" charset="0"/>
                </a:defRPr>
              </a:lvl1pPr>
              <a:lvl2pPr>
                <a:defRPr sz="2200">
                  <a:solidFill>
                    <a:srgbClr val="000000"/>
                  </a:solidFill>
                  <a:latin typeface="Arial" charset="0"/>
                  <a:ea typeface="Geneva" charset="0"/>
                  <a:cs typeface="Geneva" charset="0"/>
                </a:defRPr>
              </a:lvl2pPr>
              <a:lvl3pPr>
                <a:defRPr sz="2000">
                  <a:solidFill>
                    <a:srgbClr val="000000"/>
                  </a:solidFill>
                  <a:latin typeface="Arial" charset="0"/>
                  <a:ea typeface="Geneva"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r>
                <a:rPr lang="en-US" sz="1333" dirty="0">
                  <a:solidFill>
                    <a:schemeClr val="bg1">
                      <a:lumMod val="65000"/>
                    </a:schemeClr>
                  </a:solidFill>
                </a:rPr>
                <a:t>$2.5 mil</a:t>
              </a:r>
            </a:p>
          </p:txBody>
        </p:sp>
        <p:sp>
          <p:nvSpPr>
            <p:cNvPr id="63" name="Freeform 57">
              <a:extLst>
                <a:ext uri="{FF2B5EF4-FFF2-40B4-BE49-F238E27FC236}">
                  <a16:creationId xmlns:a16="http://schemas.microsoft.com/office/drawing/2014/main" id="{75BB20AA-1E05-054F-8A3E-0971744B6B16}"/>
                </a:ext>
              </a:extLst>
            </p:cNvPr>
            <p:cNvSpPr>
              <a:spLocks/>
            </p:cNvSpPr>
            <p:nvPr/>
          </p:nvSpPr>
          <p:spPr bwMode="gray">
            <a:xfrm>
              <a:off x="6545123" y="1440087"/>
              <a:ext cx="4098026" cy="3108463"/>
            </a:xfrm>
            <a:custGeom>
              <a:avLst/>
              <a:gdLst>
                <a:gd name="T0" fmla="*/ 2147483646 w 2295"/>
                <a:gd name="T1" fmla="*/ 2147483646 h 731"/>
                <a:gd name="T2" fmla="*/ 2147483646 w 2295"/>
                <a:gd name="T3" fmla="*/ 2147483646 h 731"/>
                <a:gd name="T4" fmla="*/ 2147483646 w 2295"/>
                <a:gd name="T5" fmla="*/ 2147483646 h 731"/>
                <a:gd name="T6" fmla="*/ 2147483646 w 2295"/>
                <a:gd name="T7" fmla="*/ 2147483646 h 731"/>
                <a:gd name="T8" fmla="*/ 2147483646 w 2295"/>
                <a:gd name="T9" fmla="*/ 2147483646 h 731"/>
                <a:gd name="T10" fmla="*/ 2147483646 w 2295"/>
                <a:gd name="T11" fmla="*/ 2147483646 h 731"/>
                <a:gd name="T12" fmla="*/ 2147483646 w 2295"/>
                <a:gd name="T13" fmla="*/ 2147483646 h 731"/>
                <a:gd name="T14" fmla="*/ 2147483646 w 2295"/>
                <a:gd name="T15" fmla="*/ 2147483646 h 731"/>
                <a:gd name="T16" fmla="*/ 2147483646 w 2295"/>
                <a:gd name="T17" fmla="*/ 2147483646 h 731"/>
                <a:gd name="T18" fmla="*/ 2147483646 w 2295"/>
                <a:gd name="T19" fmla="*/ 2147483646 h 731"/>
                <a:gd name="T20" fmla="*/ 2147483646 w 2295"/>
                <a:gd name="T21" fmla="*/ 2147483646 h 731"/>
                <a:gd name="T22" fmla="*/ 2147483646 w 2295"/>
                <a:gd name="T23" fmla="*/ 2147483646 h 731"/>
                <a:gd name="T24" fmla="*/ 2147483646 w 2295"/>
                <a:gd name="T25" fmla="*/ 2147483646 h 731"/>
                <a:gd name="T26" fmla="*/ 2147483646 w 2295"/>
                <a:gd name="T27" fmla="*/ 2147483646 h 731"/>
                <a:gd name="T28" fmla="*/ 2147483646 w 2295"/>
                <a:gd name="T29" fmla="*/ 2147483646 h 731"/>
                <a:gd name="T30" fmla="*/ 2147483646 w 2295"/>
                <a:gd name="T31" fmla="*/ 2147483646 h 731"/>
                <a:gd name="T32" fmla="*/ 2147483646 w 2295"/>
                <a:gd name="T33" fmla="*/ 2147483646 h 731"/>
                <a:gd name="T34" fmla="*/ 2147483646 w 2295"/>
                <a:gd name="T35" fmla="*/ 2147483646 h 731"/>
                <a:gd name="T36" fmla="*/ 2147483646 w 2295"/>
                <a:gd name="T37" fmla="*/ 2147483646 h 731"/>
                <a:gd name="T38" fmla="*/ 2147483646 w 2295"/>
                <a:gd name="T39" fmla="*/ 2147483646 h 731"/>
                <a:gd name="T40" fmla="*/ 2147483646 w 2295"/>
                <a:gd name="T41" fmla="*/ 2147483646 h 731"/>
                <a:gd name="T42" fmla="*/ 2147483646 w 2295"/>
                <a:gd name="T43" fmla="*/ 2147483646 h 731"/>
                <a:gd name="T44" fmla="*/ 2147483646 w 2295"/>
                <a:gd name="T45" fmla="*/ 2147483646 h 731"/>
                <a:gd name="T46" fmla="*/ 2147483646 w 2295"/>
                <a:gd name="T47" fmla="*/ 2147483646 h 731"/>
                <a:gd name="T48" fmla="*/ 2147483646 w 2295"/>
                <a:gd name="T49" fmla="*/ 2147483646 h 731"/>
                <a:gd name="T50" fmla="*/ 2147483646 w 2295"/>
                <a:gd name="T51" fmla="*/ 2147483646 h 731"/>
                <a:gd name="T52" fmla="*/ 2147483646 w 2295"/>
                <a:gd name="T53" fmla="*/ 2147483646 h 731"/>
                <a:gd name="T54" fmla="*/ 2147483646 w 2295"/>
                <a:gd name="T55" fmla="*/ 2147483646 h 731"/>
                <a:gd name="T56" fmla="*/ 2147483646 w 2295"/>
                <a:gd name="T57" fmla="*/ 2147483646 h 731"/>
                <a:gd name="T58" fmla="*/ 2147483646 w 2295"/>
                <a:gd name="T59" fmla="*/ 2147483646 h 731"/>
                <a:gd name="T60" fmla="*/ 2147483646 w 2295"/>
                <a:gd name="T61" fmla="*/ 2147483646 h 731"/>
                <a:gd name="T62" fmla="*/ 2147483646 w 2295"/>
                <a:gd name="T63" fmla="*/ 2147483646 h 731"/>
                <a:gd name="T64" fmla="*/ 2147483646 w 2295"/>
                <a:gd name="T65" fmla="*/ 2147483646 h 731"/>
                <a:gd name="T66" fmla="*/ 2147483646 w 2295"/>
                <a:gd name="T67" fmla="*/ 2147483646 h 731"/>
                <a:gd name="T68" fmla="*/ 2147483646 w 2295"/>
                <a:gd name="T69" fmla="*/ 2147483646 h 731"/>
                <a:gd name="T70" fmla="*/ 2147483646 w 2295"/>
                <a:gd name="T71" fmla="*/ 2147483646 h 731"/>
                <a:gd name="T72" fmla="*/ 2147483646 w 2295"/>
                <a:gd name="T73" fmla="*/ 2147483646 h 731"/>
                <a:gd name="T74" fmla="*/ 2147483646 w 2295"/>
                <a:gd name="T75" fmla="*/ 2147483646 h 731"/>
                <a:gd name="T76" fmla="*/ 2147483646 w 2295"/>
                <a:gd name="T77" fmla="*/ 2147483646 h 731"/>
                <a:gd name="T78" fmla="*/ 2147483646 w 2295"/>
                <a:gd name="T79" fmla="*/ 2147483646 h 731"/>
                <a:gd name="T80" fmla="*/ 2147483646 w 2295"/>
                <a:gd name="T81" fmla="*/ 2147483646 h 731"/>
                <a:gd name="T82" fmla="*/ 2147483646 w 2295"/>
                <a:gd name="T83" fmla="*/ 2147483646 h 731"/>
                <a:gd name="T84" fmla="*/ 2147483646 w 2295"/>
                <a:gd name="T85" fmla="*/ 2147483646 h 731"/>
                <a:gd name="T86" fmla="*/ 2147483646 w 2295"/>
                <a:gd name="T87" fmla="*/ 2147483646 h 731"/>
                <a:gd name="T88" fmla="*/ 2147483646 w 2295"/>
                <a:gd name="T89" fmla="*/ 2147483646 h 731"/>
                <a:gd name="T90" fmla="*/ 2147483646 w 2295"/>
                <a:gd name="T91" fmla="*/ 2147483646 h 731"/>
                <a:gd name="T92" fmla="*/ 2147483646 w 2295"/>
                <a:gd name="T93" fmla="*/ 2147483646 h 731"/>
                <a:gd name="T94" fmla="*/ 2147483646 w 2295"/>
                <a:gd name="T95" fmla="*/ 2147483646 h 731"/>
                <a:gd name="T96" fmla="*/ 2147483646 w 2295"/>
                <a:gd name="T97" fmla="*/ 2147483646 h 731"/>
                <a:gd name="T98" fmla="*/ 2147483646 w 2295"/>
                <a:gd name="T99" fmla="*/ 2147483646 h 731"/>
                <a:gd name="T100" fmla="*/ 2147483646 w 2295"/>
                <a:gd name="T101" fmla="*/ 2147483646 h 731"/>
                <a:gd name="T102" fmla="*/ 0 w 2295"/>
                <a:gd name="T103" fmla="*/ 2147483646 h 7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95"/>
                <a:gd name="T157" fmla="*/ 0 h 731"/>
                <a:gd name="T158" fmla="*/ 2295 w 2295"/>
                <a:gd name="T159" fmla="*/ 731 h 7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95" h="731">
                  <a:moveTo>
                    <a:pt x="2295" y="241"/>
                  </a:moveTo>
                  <a:lnTo>
                    <a:pt x="2288" y="248"/>
                  </a:lnTo>
                  <a:lnTo>
                    <a:pt x="2277" y="241"/>
                  </a:lnTo>
                  <a:lnTo>
                    <a:pt x="2270" y="223"/>
                  </a:lnTo>
                  <a:lnTo>
                    <a:pt x="2259" y="223"/>
                  </a:lnTo>
                  <a:lnTo>
                    <a:pt x="2252" y="209"/>
                  </a:lnTo>
                  <a:lnTo>
                    <a:pt x="2242" y="202"/>
                  </a:lnTo>
                  <a:lnTo>
                    <a:pt x="2235" y="198"/>
                  </a:lnTo>
                  <a:lnTo>
                    <a:pt x="2224" y="198"/>
                  </a:lnTo>
                  <a:lnTo>
                    <a:pt x="2217" y="195"/>
                  </a:lnTo>
                  <a:lnTo>
                    <a:pt x="2206" y="213"/>
                  </a:lnTo>
                  <a:lnTo>
                    <a:pt x="2199" y="213"/>
                  </a:lnTo>
                  <a:lnTo>
                    <a:pt x="2188" y="174"/>
                  </a:lnTo>
                  <a:lnTo>
                    <a:pt x="2181" y="181"/>
                  </a:lnTo>
                  <a:lnTo>
                    <a:pt x="2171" y="174"/>
                  </a:lnTo>
                  <a:lnTo>
                    <a:pt x="2164" y="174"/>
                  </a:lnTo>
                  <a:lnTo>
                    <a:pt x="2153" y="156"/>
                  </a:lnTo>
                  <a:lnTo>
                    <a:pt x="2146" y="131"/>
                  </a:lnTo>
                  <a:lnTo>
                    <a:pt x="2135" y="124"/>
                  </a:lnTo>
                  <a:lnTo>
                    <a:pt x="2128" y="113"/>
                  </a:lnTo>
                  <a:lnTo>
                    <a:pt x="2117" y="81"/>
                  </a:lnTo>
                  <a:lnTo>
                    <a:pt x="2110" y="42"/>
                  </a:lnTo>
                  <a:lnTo>
                    <a:pt x="2100" y="0"/>
                  </a:lnTo>
                  <a:lnTo>
                    <a:pt x="2093" y="71"/>
                  </a:lnTo>
                  <a:lnTo>
                    <a:pt x="2082" y="60"/>
                  </a:lnTo>
                  <a:lnTo>
                    <a:pt x="2075" y="57"/>
                  </a:lnTo>
                  <a:lnTo>
                    <a:pt x="2064" y="106"/>
                  </a:lnTo>
                  <a:lnTo>
                    <a:pt x="2057" y="138"/>
                  </a:lnTo>
                  <a:lnTo>
                    <a:pt x="2047" y="142"/>
                  </a:lnTo>
                  <a:lnTo>
                    <a:pt x="2039" y="152"/>
                  </a:lnTo>
                  <a:lnTo>
                    <a:pt x="2029" y="177"/>
                  </a:lnTo>
                  <a:lnTo>
                    <a:pt x="2022" y="191"/>
                  </a:lnTo>
                  <a:lnTo>
                    <a:pt x="2011" y="163"/>
                  </a:lnTo>
                  <a:lnTo>
                    <a:pt x="2004" y="156"/>
                  </a:lnTo>
                  <a:lnTo>
                    <a:pt x="1993" y="142"/>
                  </a:lnTo>
                  <a:lnTo>
                    <a:pt x="1986" y="177"/>
                  </a:lnTo>
                  <a:lnTo>
                    <a:pt x="1976" y="184"/>
                  </a:lnTo>
                  <a:lnTo>
                    <a:pt x="1968" y="188"/>
                  </a:lnTo>
                  <a:lnTo>
                    <a:pt x="1958" y="227"/>
                  </a:lnTo>
                  <a:lnTo>
                    <a:pt x="1951" y="227"/>
                  </a:lnTo>
                  <a:lnTo>
                    <a:pt x="1940" y="238"/>
                  </a:lnTo>
                  <a:lnTo>
                    <a:pt x="1933" y="234"/>
                  </a:lnTo>
                  <a:lnTo>
                    <a:pt x="1922" y="227"/>
                  </a:lnTo>
                  <a:lnTo>
                    <a:pt x="1915" y="245"/>
                  </a:lnTo>
                  <a:lnTo>
                    <a:pt x="1905" y="245"/>
                  </a:lnTo>
                  <a:lnTo>
                    <a:pt x="1898" y="248"/>
                  </a:lnTo>
                  <a:lnTo>
                    <a:pt x="1887" y="255"/>
                  </a:lnTo>
                  <a:lnTo>
                    <a:pt x="1880" y="252"/>
                  </a:lnTo>
                  <a:lnTo>
                    <a:pt x="1869" y="259"/>
                  </a:lnTo>
                  <a:lnTo>
                    <a:pt x="1862" y="277"/>
                  </a:lnTo>
                  <a:lnTo>
                    <a:pt x="1851" y="252"/>
                  </a:lnTo>
                  <a:lnTo>
                    <a:pt x="1844" y="245"/>
                  </a:lnTo>
                  <a:lnTo>
                    <a:pt x="1834" y="241"/>
                  </a:lnTo>
                  <a:lnTo>
                    <a:pt x="1827" y="241"/>
                  </a:lnTo>
                  <a:lnTo>
                    <a:pt x="1816" y="238"/>
                  </a:lnTo>
                  <a:lnTo>
                    <a:pt x="1809" y="255"/>
                  </a:lnTo>
                  <a:lnTo>
                    <a:pt x="1798" y="248"/>
                  </a:lnTo>
                  <a:lnTo>
                    <a:pt x="1791" y="241"/>
                  </a:lnTo>
                  <a:lnTo>
                    <a:pt x="1780" y="241"/>
                  </a:lnTo>
                  <a:lnTo>
                    <a:pt x="1773" y="223"/>
                  </a:lnTo>
                  <a:lnTo>
                    <a:pt x="1763" y="234"/>
                  </a:lnTo>
                  <a:lnTo>
                    <a:pt x="1756" y="234"/>
                  </a:lnTo>
                  <a:lnTo>
                    <a:pt x="1745" y="213"/>
                  </a:lnTo>
                  <a:lnTo>
                    <a:pt x="1738" y="206"/>
                  </a:lnTo>
                  <a:lnTo>
                    <a:pt x="1727" y="213"/>
                  </a:lnTo>
                  <a:lnTo>
                    <a:pt x="1720" y="241"/>
                  </a:lnTo>
                  <a:lnTo>
                    <a:pt x="1710" y="245"/>
                  </a:lnTo>
                  <a:lnTo>
                    <a:pt x="1702" y="238"/>
                  </a:lnTo>
                  <a:lnTo>
                    <a:pt x="1692" y="255"/>
                  </a:lnTo>
                  <a:lnTo>
                    <a:pt x="1685" y="266"/>
                  </a:lnTo>
                  <a:lnTo>
                    <a:pt x="1674" y="266"/>
                  </a:lnTo>
                  <a:lnTo>
                    <a:pt x="1667" y="230"/>
                  </a:lnTo>
                  <a:lnTo>
                    <a:pt x="1656" y="241"/>
                  </a:lnTo>
                  <a:lnTo>
                    <a:pt x="1649" y="245"/>
                  </a:lnTo>
                  <a:lnTo>
                    <a:pt x="1639" y="259"/>
                  </a:lnTo>
                  <a:lnTo>
                    <a:pt x="1631" y="248"/>
                  </a:lnTo>
                  <a:lnTo>
                    <a:pt x="1621" y="266"/>
                  </a:lnTo>
                  <a:lnTo>
                    <a:pt x="1614" y="266"/>
                  </a:lnTo>
                  <a:lnTo>
                    <a:pt x="1603" y="266"/>
                  </a:lnTo>
                  <a:lnTo>
                    <a:pt x="1596" y="284"/>
                  </a:lnTo>
                  <a:lnTo>
                    <a:pt x="1585" y="287"/>
                  </a:lnTo>
                  <a:lnTo>
                    <a:pt x="1578" y="301"/>
                  </a:lnTo>
                  <a:lnTo>
                    <a:pt x="1568" y="298"/>
                  </a:lnTo>
                  <a:lnTo>
                    <a:pt x="1561" y="262"/>
                  </a:lnTo>
                  <a:lnTo>
                    <a:pt x="1550" y="287"/>
                  </a:lnTo>
                  <a:lnTo>
                    <a:pt x="1543" y="294"/>
                  </a:lnTo>
                  <a:lnTo>
                    <a:pt x="1532" y="305"/>
                  </a:lnTo>
                  <a:lnTo>
                    <a:pt x="1525" y="287"/>
                  </a:lnTo>
                  <a:lnTo>
                    <a:pt x="1514" y="259"/>
                  </a:lnTo>
                  <a:lnTo>
                    <a:pt x="1507" y="305"/>
                  </a:lnTo>
                  <a:lnTo>
                    <a:pt x="1497" y="333"/>
                  </a:lnTo>
                  <a:lnTo>
                    <a:pt x="1490" y="337"/>
                  </a:lnTo>
                  <a:lnTo>
                    <a:pt x="1479" y="351"/>
                  </a:lnTo>
                  <a:lnTo>
                    <a:pt x="1472" y="344"/>
                  </a:lnTo>
                  <a:lnTo>
                    <a:pt x="1461" y="347"/>
                  </a:lnTo>
                  <a:lnTo>
                    <a:pt x="1454" y="347"/>
                  </a:lnTo>
                  <a:lnTo>
                    <a:pt x="1443" y="376"/>
                  </a:lnTo>
                  <a:lnTo>
                    <a:pt x="1436" y="372"/>
                  </a:lnTo>
                  <a:lnTo>
                    <a:pt x="1426" y="358"/>
                  </a:lnTo>
                  <a:lnTo>
                    <a:pt x="1419" y="358"/>
                  </a:lnTo>
                  <a:lnTo>
                    <a:pt x="1408" y="372"/>
                  </a:lnTo>
                  <a:lnTo>
                    <a:pt x="1401" y="358"/>
                  </a:lnTo>
                  <a:lnTo>
                    <a:pt x="1390" y="365"/>
                  </a:lnTo>
                  <a:lnTo>
                    <a:pt x="1383" y="365"/>
                  </a:lnTo>
                  <a:lnTo>
                    <a:pt x="1373" y="358"/>
                  </a:lnTo>
                  <a:lnTo>
                    <a:pt x="1365" y="333"/>
                  </a:lnTo>
                  <a:lnTo>
                    <a:pt x="1355" y="323"/>
                  </a:lnTo>
                  <a:lnTo>
                    <a:pt x="1348" y="355"/>
                  </a:lnTo>
                  <a:lnTo>
                    <a:pt x="1337" y="379"/>
                  </a:lnTo>
                  <a:lnTo>
                    <a:pt x="1330" y="369"/>
                  </a:lnTo>
                  <a:lnTo>
                    <a:pt x="1319" y="365"/>
                  </a:lnTo>
                  <a:lnTo>
                    <a:pt x="1312" y="351"/>
                  </a:lnTo>
                  <a:lnTo>
                    <a:pt x="1302" y="351"/>
                  </a:lnTo>
                  <a:lnTo>
                    <a:pt x="1294" y="369"/>
                  </a:lnTo>
                  <a:lnTo>
                    <a:pt x="1284" y="362"/>
                  </a:lnTo>
                  <a:lnTo>
                    <a:pt x="1277" y="355"/>
                  </a:lnTo>
                  <a:lnTo>
                    <a:pt x="1266" y="358"/>
                  </a:lnTo>
                  <a:lnTo>
                    <a:pt x="1259" y="401"/>
                  </a:lnTo>
                  <a:lnTo>
                    <a:pt x="1248" y="411"/>
                  </a:lnTo>
                  <a:lnTo>
                    <a:pt x="1241" y="447"/>
                  </a:lnTo>
                  <a:lnTo>
                    <a:pt x="1231" y="457"/>
                  </a:lnTo>
                  <a:lnTo>
                    <a:pt x="1224" y="465"/>
                  </a:lnTo>
                  <a:lnTo>
                    <a:pt x="1213" y="472"/>
                  </a:lnTo>
                  <a:lnTo>
                    <a:pt x="1206" y="482"/>
                  </a:lnTo>
                  <a:lnTo>
                    <a:pt x="1195" y="486"/>
                  </a:lnTo>
                  <a:lnTo>
                    <a:pt x="1188" y="507"/>
                  </a:lnTo>
                  <a:lnTo>
                    <a:pt x="1177" y="500"/>
                  </a:lnTo>
                  <a:lnTo>
                    <a:pt x="1170" y="507"/>
                  </a:lnTo>
                  <a:lnTo>
                    <a:pt x="1160" y="496"/>
                  </a:lnTo>
                  <a:lnTo>
                    <a:pt x="1153" y="500"/>
                  </a:lnTo>
                  <a:lnTo>
                    <a:pt x="1142" y="507"/>
                  </a:lnTo>
                  <a:lnTo>
                    <a:pt x="1135" y="504"/>
                  </a:lnTo>
                  <a:lnTo>
                    <a:pt x="1124" y="511"/>
                  </a:lnTo>
                  <a:lnTo>
                    <a:pt x="1117" y="507"/>
                  </a:lnTo>
                  <a:lnTo>
                    <a:pt x="1106" y="511"/>
                  </a:lnTo>
                  <a:lnTo>
                    <a:pt x="1099" y="500"/>
                  </a:lnTo>
                  <a:lnTo>
                    <a:pt x="1089" y="500"/>
                  </a:lnTo>
                  <a:lnTo>
                    <a:pt x="1082" y="500"/>
                  </a:lnTo>
                  <a:lnTo>
                    <a:pt x="1071" y="486"/>
                  </a:lnTo>
                  <a:lnTo>
                    <a:pt x="1064" y="489"/>
                  </a:lnTo>
                  <a:lnTo>
                    <a:pt x="1053" y="493"/>
                  </a:lnTo>
                  <a:lnTo>
                    <a:pt x="1046" y="518"/>
                  </a:lnTo>
                  <a:lnTo>
                    <a:pt x="1036" y="518"/>
                  </a:lnTo>
                  <a:lnTo>
                    <a:pt x="1028" y="525"/>
                  </a:lnTo>
                  <a:lnTo>
                    <a:pt x="1018" y="525"/>
                  </a:lnTo>
                  <a:lnTo>
                    <a:pt x="1011" y="532"/>
                  </a:lnTo>
                  <a:lnTo>
                    <a:pt x="1000" y="550"/>
                  </a:lnTo>
                  <a:lnTo>
                    <a:pt x="993" y="546"/>
                  </a:lnTo>
                  <a:lnTo>
                    <a:pt x="982" y="550"/>
                  </a:lnTo>
                  <a:lnTo>
                    <a:pt x="975" y="553"/>
                  </a:lnTo>
                  <a:lnTo>
                    <a:pt x="965" y="571"/>
                  </a:lnTo>
                  <a:lnTo>
                    <a:pt x="957" y="571"/>
                  </a:lnTo>
                  <a:lnTo>
                    <a:pt x="947" y="571"/>
                  </a:lnTo>
                  <a:lnTo>
                    <a:pt x="940" y="571"/>
                  </a:lnTo>
                  <a:lnTo>
                    <a:pt x="929" y="567"/>
                  </a:lnTo>
                  <a:lnTo>
                    <a:pt x="922" y="575"/>
                  </a:lnTo>
                  <a:lnTo>
                    <a:pt x="911" y="589"/>
                  </a:lnTo>
                  <a:lnTo>
                    <a:pt x="904" y="599"/>
                  </a:lnTo>
                  <a:lnTo>
                    <a:pt x="894" y="599"/>
                  </a:lnTo>
                  <a:lnTo>
                    <a:pt x="887" y="614"/>
                  </a:lnTo>
                  <a:lnTo>
                    <a:pt x="876" y="624"/>
                  </a:lnTo>
                  <a:lnTo>
                    <a:pt x="869" y="624"/>
                  </a:lnTo>
                  <a:lnTo>
                    <a:pt x="858" y="628"/>
                  </a:lnTo>
                  <a:lnTo>
                    <a:pt x="851" y="631"/>
                  </a:lnTo>
                  <a:lnTo>
                    <a:pt x="840" y="624"/>
                  </a:lnTo>
                  <a:lnTo>
                    <a:pt x="833" y="638"/>
                  </a:lnTo>
                  <a:lnTo>
                    <a:pt x="823" y="624"/>
                  </a:lnTo>
                  <a:lnTo>
                    <a:pt x="816" y="631"/>
                  </a:lnTo>
                  <a:lnTo>
                    <a:pt x="805" y="635"/>
                  </a:lnTo>
                  <a:lnTo>
                    <a:pt x="798" y="631"/>
                  </a:lnTo>
                  <a:lnTo>
                    <a:pt x="787" y="649"/>
                  </a:lnTo>
                  <a:lnTo>
                    <a:pt x="780" y="653"/>
                  </a:lnTo>
                  <a:lnTo>
                    <a:pt x="769" y="656"/>
                  </a:lnTo>
                  <a:lnTo>
                    <a:pt x="762" y="649"/>
                  </a:lnTo>
                  <a:lnTo>
                    <a:pt x="752" y="649"/>
                  </a:lnTo>
                  <a:lnTo>
                    <a:pt x="745" y="656"/>
                  </a:lnTo>
                  <a:lnTo>
                    <a:pt x="734" y="663"/>
                  </a:lnTo>
                  <a:lnTo>
                    <a:pt x="727" y="663"/>
                  </a:lnTo>
                  <a:lnTo>
                    <a:pt x="716" y="660"/>
                  </a:lnTo>
                  <a:lnTo>
                    <a:pt x="709" y="635"/>
                  </a:lnTo>
                  <a:lnTo>
                    <a:pt x="699" y="621"/>
                  </a:lnTo>
                  <a:lnTo>
                    <a:pt x="691" y="631"/>
                  </a:lnTo>
                  <a:lnTo>
                    <a:pt x="681" y="642"/>
                  </a:lnTo>
                  <a:lnTo>
                    <a:pt x="674" y="649"/>
                  </a:lnTo>
                  <a:lnTo>
                    <a:pt x="663" y="642"/>
                  </a:lnTo>
                  <a:lnTo>
                    <a:pt x="656" y="642"/>
                  </a:lnTo>
                  <a:lnTo>
                    <a:pt x="645" y="642"/>
                  </a:lnTo>
                  <a:lnTo>
                    <a:pt x="638" y="649"/>
                  </a:lnTo>
                  <a:lnTo>
                    <a:pt x="628" y="645"/>
                  </a:lnTo>
                  <a:lnTo>
                    <a:pt x="620" y="642"/>
                  </a:lnTo>
                  <a:lnTo>
                    <a:pt x="610" y="649"/>
                  </a:lnTo>
                  <a:lnTo>
                    <a:pt x="603" y="653"/>
                  </a:lnTo>
                  <a:lnTo>
                    <a:pt x="592" y="649"/>
                  </a:lnTo>
                  <a:lnTo>
                    <a:pt x="585" y="649"/>
                  </a:lnTo>
                  <a:lnTo>
                    <a:pt x="574" y="660"/>
                  </a:lnTo>
                  <a:lnTo>
                    <a:pt x="567" y="653"/>
                  </a:lnTo>
                  <a:lnTo>
                    <a:pt x="557" y="656"/>
                  </a:lnTo>
                  <a:lnTo>
                    <a:pt x="550" y="663"/>
                  </a:lnTo>
                  <a:lnTo>
                    <a:pt x="539" y="670"/>
                  </a:lnTo>
                  <a:lnTo>
                    <a:pt x="532" y="674"/>
                  </a:lnTo>
                  <a:lnTo>
                    <a:pt x="521" y="685"/>
                  </a:lnTo>
                  <a:lnTo>
                    <a:pt x="514" y="681"/>
                  </a:lnTo>
                  <a:lnTo>
                    <a:pt x="503" y="681"/>
                  </a:lnTo>
                  <a:lnTo>
                    <a:pt x="496" y="681"/>
                  </a:lnTo>
                  <a:lnTo>
                    <a:pt x="486" y="685"/>
                  </a:lnTo>
                  <a:lnTo>
                    <a:pt x="479" y="685"/>
                  </a:lnTo>
                  <a:lnTo>
                    <a:pt x="468" y="674"/>
                  </a:lnTo>
                  <a:lnTo>
                    <a:pt x="461" y="674"/>
                  </a:lnTo>
                  <a:lnTo>
                    <a:pt x="450" y="677"/>
                  </a:lnTo>
                  <a:lnTo>
                    <a:pt x="443" y="674"/>
                  </a:lnTo>
                  <a:lnTo>
                    <a:pt x="432" y="685"/>
                  </a:lnTo>
                  <a:lnTo>
                    <a:pt x="425" y="685"/>
                  </a:lnTo>
                  <a:lnTo>
                    <a:pt x="415" y="685"/>
                  </a:lnTo>
                  <a:lnTo>
                    <a:pt x="408" y="674"/>
                  </a:lnTo>
                  <a:lnTo>
                    <a:pt x="397" y="667"/>
                  </a:lnTo>
                  <a:lnTo>
                    <a:pt x="390" y="670"/>
                  </a:lnTo>
                  <a:lnTo>
                    <a:pt x="379" y="677"/>
                  </a:lnTo>
                  <a:lnTo>
                    <a:pt x="372" y="681"/>
                  </a:lnTo>
                  <a:lnTo>
                    <a:pt x="362" y="688"/>
                  </a:lnTo>
                  <a:lnTo>
                    <a:pt x="354" y="695"/>
                  </a:lnTo>
                  <a:lnTo>
                    <a:pt x="344" y="695"/>
                  </a:lnTo>
                  <a:lnTo>
                    <a:pt x="337" y="695"/>
                  </a:lnTo>
                  <a:lnTo>
                    <a:pt x="326" y="699"/>
                  </a:lnTo>
                  <a:lnTo>
                    <a:pt x="319" y="695"/>
                  </a:lnTo>
                  <a:lnTo>
                    <a:pt x="308" y="699"/>
                  </a:lnTo>
                  <a:lnTo>
                    <a:pt x="301" y="702"/>
                  </a:lnTo>
                  <a:lnTo>
                    <a:pt x="291" y="702"/>
                  </a:lnTo>
                  <a:lnTo>
                    <a:pt x="283" y="706"/>
                  </a:lnTo>
                  <a:lnTo>
                    <a:pt x="273" y="702"/>
                  </a:lnTo>
                  <a:lnTo>
                    <a:pt x="266" y="713"/>
                  </a:lnTo>
                  <a:lnTo>
                    <a:pt x="255" y="709"/>
                  </a:lnTo>
                  <a:lnTo>
                    <a:pt x="248" y="709"/>
                  </a:lnTo>
                  <a:lnTo>
                    <a:pt x="237" y="706"/>
                  </a:lnTo>
                  <a:lnTo>
                    <a:pt x="230" y="709"/>
                  </a:lnTo>
                  <a:lnTo>
                    <a:pt x="220" y="713"/>
                  </a:lnTo>
                  <a:lnTo>
                    <a:pt x="213" y="709"/>
                  </a:lnTo>
                  <a:lnTo>
                    <a:pt x="202" y="716"/>
                  </a:lnTo>
                  <a:lnTo>
                    <a:pt x="195" y="716"/>
                  </a:lnTo>
                  <a:lnTo>
                    <a:pt x="184" y="716"/>
                  </a:lnTo>
                  <a:lnTo>
                    <a:pt x="177" y="713"/>
                  </a:lnTo>
                  <a:lnTo>
                    <a:pt x="166" y="716"/>
                  </a:lnTo>
                  <a:lnTo>
                    <a:pt x="159" y="716"/>
                  </a:lnTo>
                  <a:lnTo>
                    <a:pt x="149" y="720"/>
                  </a:lnTo>
                  <a:lnTo>
                    <a:pt x="142" y="724"/>
                  </a:lnTo>
                  <a:lnTo>
                    <a:pt x="131" y="724"/>
                  </a:lnTo>
                  <a:lnTo>
                    <a:pt x="124" y="724"/>
                  </a:lnTo>
                  <a:lnTo>
                    <a:pt x="113" y="724"/>
                  </a:lnTo>
                  <a:lnTo>
                    <a:pt x="106" y="724"/>
                  </a:lnTo>
                  <a:lnTo>
                    <a:pt x="95" y="724"/>
                  </a:lnTo>
                  <a:lnTo>
                    <a:pt x="88" y="727"/>
                  </a:lnTo>
                  <a:lnTo>
                    <a:pt x="78" y="727"/>
                  </a:lnTo>
                  <a:lnTo>
                    <a:pt x="71" y="727"/>
                  </a:lnTo>
                  <a:lnTo>
                    <a:pt x="60" y="727"/>
                  </a:lnTo>
                  <a:lnTo>
                    <a:pt x="53" y="727"/>
                  </a:lnTo>
                  <a:lnTo>
                    <a:pt x="42" y="731"/>
                  </a:lnTo>
                  <a:lnTo>
                    <a:pt x="35" y="724"/>
                  </a:lnTo>
                  <a:lnTo>
                    <a:pt x="25" y="716"/>
                  </a:lnTo>
                  <a:lnTo>
                    <a:pt x="17" y="716"/>
                  </a:lnTo>
                  <a:lnTo>
                    <a:pt x="7" y="716"/>
                  </a:lnTo>
                  <a:lnTo>
                    <a:pt x="0" y="713"/>
                  </a:lnTo>
                </a:path>
              </a:pathLst>
            </a:custGeom>
            <a:noFill/>
            <a:ln w="31750">
              <a:solidFill>
                <a:srgbClr val="41BF8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sz="2400" dirty="0">
                <a:solidFill>
                  <a:schemeClr val="bg1">
                    <a:lumMod val="65000"/>
                  </a:schemeClr>
                </a:solidFill>
              </a:endParaRPr>
            </a:p>
          </p:txBody>
        </p:sp>
        <p:sp>
          <p:nvSpPr>
            <p:cNvPr id="67" name="Rectangle 66">
              <a:extLst>
                <a:ext uri="{FF2B5EF4-FFF2-40B4-BE49-F238E27FC236}">
                  <a16:creationId xmlns:a16="http://schemas.microsoft.com/office/drawing/2014/main" id="{72392BB0-4484-CB48-8977-AC682D65FC99}"/>
                </a:ext>
              </a:extLst>
            </p:cNvPr>
            <p:cNvSpPr/>
            <p:nvPr/>
          </p:nvSpPr>
          <p:spPr>
            <a:xfrm>
              <a:off x="6429803" y="1412839"/>
              <a:ext cx="2916293" cy="432388"/>
            </a:xfrm>
            <a:prstGeom prst="rect">
              <a:avLst/>
            </a:prstGeom>
            <a:solidFill>
              <a:srgbClr val="ECE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A38A453-CA76-724D-9365-E8C2DC7355CE}"/>
                </a:ext>
              </a:extLst>
            </p:cNvPr>
            <p:cNvSpPr/>
            <p:nvPr/>
          </p:nvSpPr>
          <p:spPr>
            <a:xfrm>
              <a:off x="6520494" y="1505788"/>
              <a:ext cx="2504619" cy="270978"/>
            </a:xfrm>
            <a:prstGeom prst="rect">
              <a:avLst/>
            </a:prstGeom>
          </p:spPr>
          <p:txBody>
            <a:bodyPr wrap="none">
              <a:spAutoFit/>
            </a:bodyPr>
            <a:lstStyle/>
            <a:p>
              <a:r>
                <a:rPr lang="en-US" sz="1400" b="1" dirty="0">
                  <a:solidFill>
                    <a:schemeClr val="tx1">
                      <a:lumMod val="90000"/>
                      <a:lumOff val="10000"/>
                    </a:schemeClr>
                  </a:solidFill>
                </a:rPr>
                <a:t>Reversed historical return sequence</a:t>
              </a:r>
            </a:p>
          </p:txBody>
        </p:sp>
      </p:grpSp>
      <p:sp>
        <p:nvSpPr>
          <p:cNvPr id="71" name="TextBox 70">
            <a:extLst>
              <a:ext uri="{FF2B5EF4-FFF2-40B4-BE49-F238E27FC236}">
                <a16:creationId xmlns:a16="http://schemas.microsoft.com/office/drawing/2014/main" id="{E1FBC64F-920D-D942-8077-DD17980586BC}"/>
              </a:ext>
            </a:extLst>
          </p:cNvPr>
          <p:cNvSpPr txBox="1"/>
          <p:nvPr/>
        </p:nvSpPr>
        <p:spPr>
          <a:xfrm>
            <a:off x="444229" y="673516"/>
            <a:ext cx="11303541" cy="425758"/>
          </a:xfrm>
          <a:prstGeom prst="rect">
            <a:avLst/>
          </a:prstGeom>
          <a:noFill/>
        </p:spPr>
        <p:txBody>
          <a:bodyPr wrap="square" rtlCol="0">
            <a:spAutoFit/>
          </a:bodyPr>
          <a:lstStyle/>
          <a:p>
            <a:pPr algn="ctr" fontAlgn="base">
              <a:lnSpc>
                <a:spcPts val="2600"/>
              </a:lnSpc>
            </a:pPr>
            <a:r>
              <a:rPr lang="en-US" sz="2400" b="1" dirty="0">
                <a:solidFill>
                  <a:schemeClr val="tx1">
                    <a:lumMod val="90000"/>
                    <a:lumOff val="10000"/>
                  </a:schemeClr>
                </a:solidFill>
              </a:rPr>
              <a:t>Sequence of Returns Risk</a:t>
            </a:r>
          </a:p>
        </p:txBody>
      </p:sp>
      <p:pic>
        <p:nvPicPr>
          <p:cNvPr id="64" name="Picture 63">
            <a:extLst>
              <a:ext uri="{FF2B5EF4-FFF2-40B4-BE49-F238E27FC236}">
                <a16:creationId xmlns:a16="http://schemas.microsoft.com/office/drawing/2014/main" id="{30A25A0C-1FFD-EE41-B39A-322F03607E14}"/>
              </a:ext>
            </a:extLst>
          </p:cNvPr>
          <p:cNvPicPr>
            <a:picLocks noChangeAspect="1"/>
          </p:cNvPicPr>
          <p:nvPr/>
        </p:nvPicPr>
        <p:blipFill>
          <a:blip r:embed="rId3"/>
          <a:srcRect/>
          <a:stretch/>
        </p:blipFill>
        <p:spPr>
          <a:xfrm>
            <a:off x="11070770" y="5401054"/>
            <a:ext cx="693330" cy="693330"/>
          </a:xfrm>
          <a:prstGeom prst="rect">
            <a:avLst/>
          </a:prstGeom>
        </p:spPr>
      </p:pic>
    </p:spTree>
    <p:extLst>
      <p:ext uri="{BB962C8B-B14F-4D97-AF65-F5344CB8AC3E}">
        <p14:creationId xmlns:p14="http://schemas.microsoft.com/office/powerpoint/2010/main" val="332943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ppt_x"/>
                                          </p:val>
                                        </p:tav>
                                        <p:tav tm="100000">
                                          <p:val>
                                            <p:strVal val="#ppt_x"/>
                                          </p:val>
                                        </p:tav>
                                      </p:tavLst>
                                    </p:anim>
                                    <p:anim calcmode="lin" valueType="num">
                                      <p:cBhvr additive="base">
                                        <p:cTn id="8" dur="1000" fill="hold"/>
                                        <p:tgtEl>
                                          <p:spTgt spid="71"/>
                                        </p:tgtEl>
                                        <p:attrNameLst>
                                          <p:attrName>ppt_y</p:attrName>
                                        </p:attrNameLst>
                                      </p:cBhvr>
                                      <p:tavLst>
                                        <p:tav tm="0">
                                          <p:val>
                                            <p:strVal val="0-#ppt_h/2"/>
                                          </p:val>
                                        </p:tav>
                                        <p:tav tm="100000">
                                          <p:val>
                                            <p:strVal val="#ppt_y"/>
                                          </p:val>
                                        </p:tav>
                                      </p:tavLst>
                                    </p:anim>
                                  </p:childTnLst>
                                </p:cTn>
                              </p:par>
                              <p:par>
                                <p:cTn id="9" presetID="42" presetClass="path" presetSubtype="0" accel="50000" decel="50000" fill="hold" nodeType="withEffect">
                                  <p:stCondLst>
                                    <p:cond delay="0"/>
                                  </p:stCondLst>
                                  <p:childTnLst>
                                    <p:animMotion origin="layout" path="M 4.375E-6 -3.7037E-7 L 0.47304 0.00116 " pathEditMode="relative" rAng="0" ptsTypes="AA">
                                      <p:cBhvr>
                                        <p:cTn id="10" dur="2000" fill="hold"/>
                                        <p:tgtEl>
                                          <p:spTgt spid="77"/>
                                        </p:tgtEl>
                                        <p:attrNameLst>
                                          <p:attrName>ppt_x</p:attrName>
                                          <p:attrName>ppt_y</p:attrName>
                                        </p:attrNameLst>
                                      </p:cBhvr>
                                      <p:rCtr x="23646" y="4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0833E-6 -3.7037E-6 L -0.49297 0.00486 " pathEditMode="relative" rAng="0" ptsTypes="AA">
                                      <p:cBhvr>
                                        <p:cTn id="14" dur="2000" fill="hold"/>
                                        <p:tgtEl>
                                          <p:spTgt spid="78"/>
                                        </p:tgtEl>
                                        <p:attrNameLst>
                                          <p:attrName>ppt_x</p:attrName>
                                          <p:attrName>ppt_y</p:attrName>
                                        </p:attrNameLst>
                                      </p:cBhvr>
                                      <p:rCtr x="-24648"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FE948CC9-DA9F-644B-9FC1-5EAFCCC572BE}"/>
              </a:ext>
            </a:extLst>
          </p:cNvPr>
          <p:cNvSpPr txBox="1"/>
          <p:nvPr/>
        </p:nvSpPr>
        <p:spPr>
          <a:xfrm>
            <a:off x="444228" y="786760"/>
            <a:ext cx="11303541" cy="425758"/>
          </a:xfrm>
          <a:prstGeom prst="rect">
            <a:avLst/>
          </a:prstGeom>
          <a:noFill/>
        </p:spPr>
        <p:txBody>
          <a:bodyPr wrap="square" rtlCol="0">
            <a:spAutoFit/>
          </a:bodyPr>
          <a:lstStyle/>
          <a:p>
            <a:pPr algn="ctr" fontAlgn="base">
              <a:lnSpc>
                <a:spcPts val="2600"/>
              </a:lnSpc>
            </a:pPr>
            <a:r>
              <a:rPr lang="en-US" sz="2400" b="1" dirty="0">
                <a:solidFill>
                  <a:schemeClr val="tx1">
                    <a:lumMod val="90000"/>
                    <a:lumOff val="10000"/>
                  </a:schemeClr>
                </a:solidFill>
              </a:rPr>
              <a:t>Match expenses with potential income sources</a:t>
            </a:r>
          </a:p>
        </p:txBody>
      </p:sp>
      <p:pic>
        <p:nvPicPr>
          <p:cNvPr id="3" name="Picture 2" descr="A blue circle with white text&#10;&#10;Description automatically generated with low confidence">
            <a:extLst>
              <a:ext uri="{FF2B5EF4-FFF2-40B4-BE49-F238E27FC236}">
                <a16:creationId xmlns:a16="http://schemas.microsoft.com/office/drawing/2014/main" id="{18C4EF1F-B065-724E-AC76-FAF4EA3C9CA6}"/>
              </a:ext>
            </a:extLst>
          </p:cNvPr>
          <p:cNvPicPr>
            <a:picLocks noChangeAspect="1"/>
          </p:cNvPicPr>
          <p:nvPr/>
        </p:nvPicPr>
        <p:blipFill>
          <a:blip r:embed="rId3"/>
          <a:stretch>
            <a:fillRect/>
          </a:stretch>
        </p:blipFill>
        <p:spPr>
          <a:xfrm>
            <a:off x="7508521" y="2471861"/>
            <a:ext cx="2915734" cy="2915734"/>
          </a:xfrm>
          <a:prstGeom prst="rect">
            <a:avLst/>
          </a:prstGeom>
        </p:spPr>
      </p:pic>
      <p:pic>
        <p:nvPicPr>
          <p:cNvPr id="6" name="Picture 5" descr="A blue circle with white text&#10;&#10;Description automatically generated with low confidence">
            <a:extLst>
              <a:ext uri="{FF2B5EF4-FFF2-40B4-BE49-F238E27FC236}">
                <a16:creationId xmlns:a16="http://schemas.microsoft.com/office/drawing/2014/main" id="{CC74BFB0-822E-3A4C-B0AF-8B6EB33EE998}"/>
              </a:ext>
            </a:extLst>
          </p:cNvPr>
          <p:cNvPicPr>
            <a:picLocks noChangeAspect="1"/>
          </p:cNvPicPr>
          <p:nvPr/>
        </p:nvPicPr>
        <p:blipFill>
          <a:blip r:embed="rId4"/>
          <a:stretch>
            <a:fillRect/>
          </a:stretch>
        </p:blipFill>
        <p:spPr>
          <a:xfrm>
            <a:off x="2019336" y="2445936"/>
            <a:ext cx="2915734" cy="2915734"/>
          </a:xfrm>
          <a:prstGeom prst="rect">
            <a:avLst/>
          </a:prstGeom>
        </p:spPr>
      </p:pic>
      <p:sp>
        <p:nvSpPr>
          <p:cNvPr id="11" name="Oval 10">
            <a:extLst>
              <a:ext uri="{FF2B5EF4-FFF2-40B4-BE49-F238E27FC236}">
                <a16:creationId xmlns:a16="http://schemas.microsoft.com/office/drawing/2014/main" id="{19851B0E-B5AA-7E40-906E-C6CA7B15B7D5}"/>
              </a:ext>
            </a:extLst>
          </p:cNvPr>
          <p:cNvSpPr/>
          <p:nvPr/>
        </p:nvSpPr>
        <p:spPr>
          <a:xfrm>
            <a:off x="7214679" y="5523991"/>
            <a:ext cx="1303506" cy="1303506"/>
          </a:xfrm>
          <a:prstGeom prst="ellipse">
            <a:avLst/>
          </a:prstGeom>
          <a:solidFill>
            <a:srgbClr val="ECEFF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0000"/>
                    <a:lumOff val="10000"/>
                  </a:schemeClr>
                </a:solidFill>
              </a:rPr>
              <a:t>Low Risk Assets</a:t>
            </a:r>
          </a:p>
        </p:txBody>
      </p:sp>
      <p:sp>
        <p:nvSpPr>
          <p:cNvPr id="12" name="Oval 11">
            <a:extLst>
              <a:ext uri="{FF2B5EF4-FFF2-40B4-BE49-F238E27FC236}">
                <a16:creationId xmlns:a16="http://schemas.microsoft.com/office/drawing/2014/main" id="{167E77BB-B74D-6B42-8DEC-36537C52CA52}"/>
              </a:ext>
            </a:extLst>
          </p:cNvPr>
          <p:cNvSpPr/>
          <p:nvPr/>
        </p:nvSpPr>
        <p:spPr>
          <a:xfrm>
            <a:off x="850244" y="4768672"/>
            <a:ext cx="1303506" cy="1303506"/>
          </a:xfrm>
          <a:prstGeom prst="ellipse">
            <a:avLst/>
          </a:prstGeom>
          <a:solidFill>
            <a:srgbClr val="ECEFF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0000"/>
                    <a:lumOff val="10000"/>
                  </a:schemeClr>
                </a:solidFill>
              </a:rPr>
              <a:t>Equity Mutual Funds</a:t>
            </a:r>
          </a:p>
        </p:txBody>
      </p:sp>
      <p:sp>
        <p:nvSpPr>
          <p:cNvPr id="13" name="Oval 12">
            <a:extLst>
              <a:ext uri="{FF2B5EF4-FFF2-40B4-BE49-F238E27FC236}">
                <a16:creationId xmlns:a16="http://schemas.microsoft.com/office/drawing/2014/main" id="{6E320C8C-748D-444E-BC77-E9654F60B90F}"/>
              </a:ext>
            </a:extLst>
          </p:cNvPr>
          <p:cNvSpPr/>
          <p:nvPr/>
        </p:nvSpPr>
        <p:spPr>
          <a:xfrm>
            <a:off x="-335616" y="3440296"/>
            <a:ext cx="1303506" cy="1303506"/>
          </a:xfrm>
          <a:prstGeom prst="ellipse">
            <a:avLst/>
          </a:prstGeom>
          <a:solidFill>
            <a:srgbClr val="ECEFF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0000"/>
                    <a:lumOff val="10000"/>
                  </a:schemeClr>
                </a:solidFill>
              </a:rPr>
              <a:t>Cash</a:t>
            </a:r>
          </a:p>
        </p:txBody>
      </p:sp>
      <p:sp>
        <p:nvSpPr>
          <p:cNvPr id="14" name="Oval 13">
            <a:extLst>
              <a:ext uri="{FF2B5EF4-FFF2-40B4-BE49-F238E27FC236}">
                <a16:creationId xmlns:a16="http://schemas.microsoft.com/office/drawing/2014/main" id="{6E7A0554-E68B-2542-B17E-CF006866EB0A}"/>
              </a:ext>
            </a:extLst>
          </p:cNvPr>
          <p:cNvSpPr/>
          <p:nvPr/>
        </p:nvSpPr>
        <p:spPr>
          <a:xfrm>
            <a:off x="11096016" y="2424550"/>
            <a:ext cx="1303506" cy="1303506"/>
          </a:xfrm>
          <a:prstGeom prst="ellipse">
            <a:avLst/>
          </a:prstGeom>
          <a:solidFill>
            <a:srgbClr val="ECEFF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0000"/>
                    <a:lumOff val="10000"/>
                  </a:schemeClr>
                </a:solidFill>
              </a:rPr>
              <a:t>Social </a:t>
            </a:r>
          </a:p>
          <a:p>
            <a:pPr algn="ctr"/>
            <a:r>
              <a:rPr lang="en-US" sz="1400" b="1" dirty="0">
                <a:solidFill>
                  <a:schemeClr val="tx1">
                    <a:lumMod val="90000"/>
                    <a:lumOff val="10000"/>
                  </a:schemeClr>
                </a:solidFill>
              </a:rPr>
              <a:t>Security</a:t>
            </a:r>
          </a:p>
        </p:txBody>
      </p:sp>
      <p:sp>
        <p:nvSpPr>
          <p:cNvPr id="15" name="Oval 14">
            <a:extLst>
              <a:ext uri="{FF2B5EF4-FFF2-40B4-BE49-F238E27FC236}">
                <a16:creationId xmlns:a16="http://schemas.microsoft.com/office/drawing/2014/main" id="{E75F3770-AC89-054A-BBC0-D29617F1DC6A}"/>
              </a:ext>
            </a:extLst>
          </p:cNvPr>
          <p:cNvSpPr/>
          <p:nvPr/>
        </p:nvSpPr>
        <p:spPr>
          <a:xfrm>
            <a:off x="3177700" y="5830606"/>
            <a:ext cx="1303506" cy="1303506"/>
          </a:xfrm>
          <a:prstGeom prst="ellipse">
            <a:avLst/>
          </a:prstGeom>
          <a:solidFill>
            <a:srgbClr val="ECEFF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0000"/>
                    <a:lumOff val="10000"/>
                  </a:schemeClr>
                </a:solidFill>
              </a:rPr>
              <a:t>Balanced Mutual Funds</a:t>
            </a:r>
          </a:p>
        </p:txBody>
      </p:sp>
      <p:sp>
        <p:nvSpPr>
          <p:cNvPr id="16" name="Oval 15">
            <a:extLst>
              <a:ext uri="{FF2B5EF4-FFF2-40B4-BE49-F238E27FC236}">
                <a16:creationId xmlns:a16="http://schemas.microsoft.com/office/drawing/2014/main" id="{29E4FBC3-3837-DB40-8927-C48C33802CFA}"/>
              </a:ext>
            </a:extLst>
          </p:cNvPr>
          <p:cNvSpPr/>
          <p:nvPr/>
        </p:nvSpPr>
        <p:spPr>
          <a:xfrm>
            <a:off x="3967445" y="1490875"/>
            <a:ext cx="1303506" cy="1303506"/>
          </a:xfrm>
          <a:prstGeom prst="ellipse">
            <a:avLst/>
          </a:prstGeom>
          <a:solidFill>
            <a:srgbClr val="ECEFF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0000"/>
                    <a:lumOff val="10000"/>
                  </a:schemeClr>
                </a:solidFill>
              </a:rPr>
              <a:t>Stocks</a:t>
            </a:r>
          </a:p>
        </p:txBody>
      </p:sp>
      <p:sp>
        <p:nvSpPr>
          <p:cNvPr id="17" name="Oval 16">
            <a:extLst>
              <a:ext uri="{FF2B5EF4-FFF2-40B4-BE49-F238E27FC236}">
                <a16:creationId xmlns:a16="http://schemas.microsoft.com/office/drawing/2014/main" id="{273DC26B-8177-5549-B5BC-B827C2A408FB}"/>
              </a:ext>
            </a:extLst>
          </p:cNvPr>
          <p:cNvSpPr/>
          <p:nvPr/>
        </p:nvSpPr>
        <p:spPr>
          <a:xfrm>
            <a:off x="9759624" y="4768672"/>
            <a:ext cx="1303506" cy="1303506"/>
          </a:xfrm>
          <a:prstGeom prst="ellipse">
            <a:avLst/>
          </a:prstGeom>
          <a:solidFill>
            <a:srgbClr val="ECEFF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0000"/>
                    <a:lumOff val="10000"/>
                  </a:schemeClr>
                </a:solidFill>
              </a:rPr>
              <a:t>Fixed Income (Bonds)</a:t>
            </a:r>
          </a:p>
        </p:txBody>
      </p:sp>
      <p:sp>
        <p:nvSpPr>
          <p:cNvPr id="19" name="Oval 18">
            <a:extLst>
              <a:ext uri="{FF2B5EF4-FFF2-40B4-BE49-F238E27FC236}">
                <a16:creationId xmlns:a16="http://schemas.microsoft.com/office/drawing/2014/main" id="{8F4A63D9-A9D0-D141-9F29-E85801CB010A}"/>
              </a:ext>
            </a:extLst>
          </p:cNvPr>
          <p:cNvSpPr/>
          <p:nvPr/>
        </p:nvSpPr>
        <p:spPr>
          <a:xfrm>
            <a:off x="5670908" y="2576821"/>
            <a:ext cx="1303506" cy="1303506"/>
          </a:xfrm>
          <a:prstGeom prst="ellipse">
            <a:avLst/>
          </a:prstGeom>
          <a:solidFill>
            <a:srgbClr val="ECEFF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0000"/>
                    <a:lumOff val="10000"/>
                  </a:schemeClr>
                </a:solidFill>
              </a:rPr>
              <a:t>Pensions</a:t>
            </a:r>
          </a:p>
        </p:txBody>
      </p:sp>
      <p:sp>
        <p:nvSpPr>
          <p:cNvPr id="20" name="Oval 19">
            <a:extLst>
              <a:ext uri="{FF2B5EF4-FFF2-40B4-BE49-F238E27FC236}">
                <a16:creationId xmlns:a16="http://schemas.microsoft.com/office/drawing/2014/main" id="{DB58087D-5E9D-BD4A-9165-4498CC13185A}"/>
              </a:ext>
            </a:extLst>
          </p:cNvPr>
          <p:cNvSpPr/>
          <p:nvPr/>
        </p:nvSpPr>
        <p:spPr>
          <a:xfrm>
            <a:off x="11251658" y="6007080"/>
            <a:ext cx="1303506" cy="1303506"/>
          </a:xfrm>
          <a:prstGeom prst="ellipse">
            <a:avLst/>
          </a:prstGeom>
          <a:solidFill>
            <a:srgbClr val="ECEFF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0000"/>
                    <a:lumOff val="10000"/>
                  </a:schemeClr>
                </a:solidFill>
              </a:rPr>
              <a:t>REITs</a:t>
            </a:r>
          </a:p>
        </p:txBody>
      </p:sp>
      <p:sp>
        <p:nvSpPr>
          <p:cNvPr id="22" name="Oval 21">
            <a:extLst>
              <a:ext uri="{FF2B5EF4-FFF2-40B4-BE49-F238E27FC236}">
                <a16:creationId xmlns:a16="http://schemas.microsoft.com/office/drawing/2014/main" id="{B0130EC4-D339-304D-9193-02F6317FFD37}"/>
              </a:ext>
            </a:extLst>
          </p:cNvPr>
          <p:cNvSpPr/>
          <p:nvPr/>
        </p:nvSpPr>
        <p:spPr>
          <a:xfrm>
            <a:off x="631367" y="1490875"/>
            <a:ext cx="1303506" cy="1303506"/>
          </a:xfrm>
          <a:prstGeom prst="ellipse">
            <a:avLst/>
          </a:prstGeom>
          <a:solidFill>
            <a:srgbClr val="ECEFF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0000"/>
                    <a:lumOff val="10000"/>
                  </a:schemeClr>
                </a:solidFill>
              </a:rPr>
              <a:t>Variable Annuities</a:t>
            </a:r>
          </a:p>
        </p:txBody>
      </p:sp>
    </p:spTree>
    <p:extLst>
      <p:ext uri="{BB962C8B-B14F-4D97-AF65-F5344CB8AC3E}">
        <p14:creationId xmlns:p14="http://schemas.microsoft.com/office/powerpoint/2010/main" val="293875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1500"/>
                                  </p:stCondLst>
                                  <p:childTnLst>
                                    <p:animMotion origin="layout" path="M 3.95833E-6 1.48148E-6 L 0.34765 0.02454 " pathEditMode="relative" rAng="0" ptsTypes="AA">
                                      <p:cBhvr>
                                        <p:cTn id="6" dur="3000" fill="hold"/>
                                        <p:tgtEl>
                                          <p:spTgt spid="16"/>
                                        </p:tgtEl>
                                        <p:attrNameLst>
                                          <p:attrName>ppt_x</p:attrName>
                                          <p:attrName>ppt_y</p:attrName>
                                        </p:attrNameLst>
                                      </p:cBhvr>
                                      <p:rCtr x="17383" y="1227"/>
                                    </p:animMotion>
                                  </p:childTnLst>
                                </p:cTn>
                              </p:par>
                              <p:par>
                                <p:cTn id="7" presetID="42" presetClass="path" presetSubtype="0" accel="50000" decel="50000" fill="hold" grpId="0" nodeType="withEffect">
                                  <p:stCondLst>
                                    <p:cond delay="1500"/>
                                  </p:stCondLst>
                                  <p:childTnLst>
                                    <p:animMotion origin="layout" path="M 4.16667E-7 -1.85185E-6 L -0.1931 -0.15463 " pathEditMode="relative" rAng="0" ptsTypes="AA">
                                      <p:cBhvr>
                                        <p:cTn id="8" dur="3000" fill="hold"/>
                                        <p:tgtEl>
                                          <p:spTgt spid="19"/>
                                        </p:tgtEl>
                                        <p:attrNameLst>
                                          <p:attrName>ppt_x</p:attrName>
                                          <p:attrName>ppt_y</p:attrName>
                                        </p:attrNameLst>
                                      </p:cBhvr>
                                      <p:rCtr x="-9661" y="-7731"/>
                                    </p:animMotion>
                                  </p:childTnLst>
                                </p:cTn>
                              </p:par>
                              <p:par>
                                <p:cTn id="9" presetID="42" presetClass="path" presetSubtype="0" accel="50000" decel="50000" fill="hold" grpId="0" nodeType="withEffect">
                                  <p:stCondLst>
                                    <p:cond delay="1500"/>
                                  </p:stCondLst>
                                  <p:childTnLst>
                                    <p:animMotion origin="layout" path="M -2.08333E-6 -3.33333E-6 L -0.09297 -0.40509 " pathEditMode="relative" rAng="0" ptsTypes="AA">
                                      <p:cBhvr>
                                        <p:cTn id="10" dur="3000" fill="hold"/>
                                        <p:tgtEl>
                                          <p:spTgt spid="20"/>
                                        </p:tgtEl>
                                        <p:attrNameLst>
                                          <p:attrName>ppt_x</p:attrName>
                                          <p:attrName>ppt_y</p:attrName>
                                        </p:attrNameLst>
                                      </p:cBhvr>
                                      <p:rCtr x="-4648" y="-20255"/>
                                    </p:animMotion>
                                  </p:childTnLst>
                                </p:cTn>
                              </p:par>
                              <p:par>
                                <p:cTn id="11" presetID="42" presetClass="path" presetSubtype="0" accel="50000" decel="50000" fill="hold" grpId="0" nodeType="withEffect">
                                  <p:stCondLst>
                                    <p:cond delay="1500"/>
                                  </p:stCondLst>
                                  <p:childTnLst>
                                    <p:animMotion origin="layout" path="M -2.29167E-6 -2.96296E-6 L -0.522 -0.27731 " pathEditMode="relative" rAng="0" ptsTypes="AA">
                                      <p:cBhvr>
                                        <p:cTn id="12" dur="3000" fill="hold"/>
                                        <p:tgtEl>
                                          <p:spTgt spid="11"/>
                                        </p:tgtEl>
                                        <p:attrNameLst>
                                          <p:attrName>ppt_x</p:attrName>
                                          <p:attrName>ppt_y</p:attrName>
                                        </p:attrNameLst>
                                      </p:cBhvr>
                                      <p:rCtr x="-26107" y="-13866"/>
                                    </p:animMotion>
                                  </p:childTnLst>
                                </p:cTn>
                              </p:par>
                              <p:par>
                                <p:cTn id="13" presetID="42" presetClass="path" presetSubtype="0" accel="50000" decel="50000" fill="hold" grpId="0" nodeType="withEffect">
                                  <p:stCondLst>
                                    <p:cond delay="1500"/>
                                  </p:stCondLst>
                                  <p:childTnLst>
                                    <p:animMotion origin="layout" path="M 2.91667E-6 2.22222E-6 L 0.59896 -0.00857 " pathEditMode="relative" rAng="0" ptsTypes="AA">
                                      <p:cBhvr>
                                        <p:cTn id="14" dur="3000" fill="hold"/>
                                        <p:tgtEl>
                                          <p:spTgt spid="12"/>
                                        </p:tgtEl>
                                        <p:attrNameLst>
                                          <p:attrName>ppt_x</p:attrName>
                                          <p:attrName>ppt_y</p:attrName>
                                        </p:attrNameLst>
                                      </p:cBhvr>
                                      <p:rCtr x="29948" y="-440"/>
                                    </p:animMotion>
                                  </p:childTnLst>
                                </p:cTn>
                              </p:par>
                              <p:par>
                                <p:cTn id="15" presetID="42" presetClass="path" presetSubtype="0" accel="50000" decel="50000" fill="hold" grpId="0" nodeType="withEffect">
                                  <p:stCondLst>
                                    <p:cond delay="1500"/>
                                  </p:stCondLst>
                                  <p:childTnLst>
                                    <p:animMotion origin="layout" path="M 3.75E-6 2.22222E-6 L -0.59323 -0.00463 " pathEditMode="relative" rAng="0" ptsTypes="AA">
                                      <p:cBhvr>
                                        <p:cTn id="16" dur="3000" fill="hold"/>
                                        <p:tgtEl>
                                          <p:spTgt spid="17"/>
                                        </p:tgtEl>
                                        <p:attrNameLst>
                                          <p:attrName>ppt_x</p:attrName>
                                          <p:attrName>ppt_y</p:attrName>
                                        </p:attrNameLst>
                                      </p:cBhvr>
                                      <p:rCtr x="-29661" y="-231"/>
                                    </p:animMotion>
                                  </p:childTnLst>
                                </p:cTn>
                              </p:par>
                              <p:par>
                                <p:cTn id="17" presetID="42" presetClass="path" presetSubtype="0" accel="50000" decel="50000" fill="hold" grpId="0" nodeType="withEffect">
                                  <p:stCondLst>
                                    <p:cond delay="1500"/>
                                  </p:stCondLst>
                                  <p:childTnLst>
                                    <p:animMotion origin="layout" path="M -1.45833E-6 2.22222E-6 L 0.16914 -0.1632 " pathEditMode="relative" rAng="0" ptsTypes="AA">
                                      <p:cBhvr>
                                        <p:cTn id="18" dur="3000" fill="hold"/>
                                        <p:tgtEl>
                                          <p:spTgt spid="13"/>
                                        </p:tgtEl>
                                        <p:attrNameLst>
                                          <p:attrName>ppt_x</p:attrName>
                                          <p:attrName>ppt_y</p:attrName>
                                        </p:attrNameLst>
                                      </p:cBhvr>
                                      <p:rCtr x="8451" y="-8171"/>
                                    </p:animMotion>
                                  </p:childTnLst>
                                </p:cTn>
                              </p:par>
                              <p:par>
                                <p:cTn id="19" presetID="42" presetClass="path" presetSubtype="0" accel="50000" decel="50000" fill="hold" grpId="0" nodeType="withEffect">
                                  <p:stCondLst>
                                    <p:cond delay="1500"/>
                                  </p:stCondLst>
                                  <p:childTnLst>
                                    <p:animMotion origin="layout" path="M -1.66667E-6 3.7037E-7 L -0.57943 0.06343 " pathEditMode="relative" rAng="0" ptsTypes="AA">
                                      <p:cBhvr>
                                        <p:cTn id="20" dur="3000" fill="hold"/>
                                        <p:tgtEl>
                                          <p:spTgt spid="14"/>
                                        </p:tgtEl>
                                        <p:attrNameLst>
                                          <p:attrName>ppt_x</p:attrName>
                                          <p:attrName>ppt_y</p:attrName>
                                        </p:attrNameLst>
                                      </p:cBhvr>
                                      <p:rCtr x="-28971" y="3171"/>
                                    </p:animMotion>
                                  </p:childTnLst>
                                </p:cTn>
                              </p:par>
                              <p:par>
                                <p:cTn id="21" presetID="42" presetClass="path" presetSubtype="0" accel="50000" decel="50000" fill="hold" grpId="0" nodeType="withEffect">
                                  <p:stCondLst>
                                    <p:cond delay="1500"/>
                                  </p:stCondLst>
                                  <p:childTnLst>
                                    <p:animMotion origin="layout" path="M -2.5E-6 1.11111E-6 L 0.27539 -0.45949 " pathEditMode="relative" rAng="0" ptsTypes="AA">
                                      <p:cBhvr>
                                        <p:cTn id="22" dur="3000" fill="hold"/>
                                        <p:tgtEl>
                                          <p:spTgt spid="15"/>
                                        </p:tgtEl>
                                        <p:attrNameLst>
                                          <p:attrName>ppt_x</p:attrName>
                                          <p:attrName>ppt_y</p:attrName>
                                        </p:attrNameLst>
                                      </p:cBhvr>
                                      <p:rCtr x="13763" y="-22986"/>
                                    </p:animMotion>
                                  </p:childTnLst>
                                </p:cTn>
                              </p:par>
                              <p:par>
                                <p:cTn id="23" presetID="42" presetClass="path" presetSubtype="0" accel="50000" decel="50000" fill="hold" grpId="0" nodeType="withEffect">
                                  <p:stCondLst>
                                    <p:cond delay="1500"/>
                                  </p:stCondLst>
                                  <p:childTnLst>
                                    <p:animMotion origin="layout" path="M 1.66667E-6 1.48148E-6 L 0.30482 0.43379 " pathEditMode="relative" rAng="0" ptsTypes="AA">
                                      <p:cBhvr>
                                        <p:cTn id="24" dur="3000" fill="hold"/>
                                        <p:tgtEl>
                                          <p:spTgt spid="22"/>
                                        </p:tgtEl>
                                        <p:attrNameLst>
                                          <p:attrName>ppt_x</p:attrName>
                                          <p:attrName>ppt_y</p:attrName>
                                        </p:attrNameLst>
                                      </p:cBhvr>
                                      <p:rCtr x="15234" y="2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9" grpId="0" animBg="1"/>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63E2C9-1EBF-8442-823D-1EF5ACA4275F}"/>
              </a:ext>
            </a:extLst>
          </p:cNvPr>
          <p:cNvPicPr>
            <a:picLocks noChangeAspect="1"/>
          </p:cNvPicPr>
          <p:nvPr/>
        </p:nvPicPr>
        <p:blipFill>
          <a:blip r:embed="rId3"/>
          <a:srcRect t="1" b="1"/>
          <a:stretch/>
        </p:blipFill>
        <p:spPr>
          <a:xfrm>
            <a:off x="3271947" y="1484226"/>
            <a:ext cx="5808182" cy="4826609"/>
          </a:xfrm>
          <a:prstGeom prst="rect">
            <a:avLst/>
          </a:prstGeom>
        </p:spPr>
      </p:pic>
      <p:sp>
        <p:nvSpPr>
          <p:cNvPr id="5" name="TextBox 4">
            <a:extLst>
              <a:ext uri="{FF2B5EF4-FFF2-40B4-BE49-F238E27FC236}">
                <a16:creationId xmlns:a16="http://schemas.microsoft.com/office/drawing/2014/main" id="{11A66862-B88F-7146-8409-0485C4F5F1D7}"/>
              </a:ext>
            </a:extLst>
          </p:cNvPr>
          <p:cNvSpPr txBox="1"/>
          <p:nvPr/>
        </p:nvSpPr>
        <p:spPr>
          <a:xfrm>
            <a:off x="447472" y="608584"/>
            <a:ext cx="11303541" cy="425758"/>
          </a:xfrm>
          <a:prstGeom prst="rect">
            <a:avLst/>
          </a:prstGeom>
          <a:noFill/>
        </p:spPr>
        <p:txBody>
          <a:bodyPr wrap="square" rtlCol="0">
            <a:spAutoFit/>
          </a:bodyPr>
          <a:lstStyle/>
          <a:p>
            <a:pPr algn="ctr" fontAlgn="base">
              <a:lnSpc>
                <a:spcPts val="2600"/>
              </a:lnSpc>
            </a:pPr>
            <a:r>
              <a:rPr lang="en-US" sz="2400" b="1" dirty="0">
                <a:solidFill>
                  <a:schemeClr val="tx1">
                    <a:lumMod val="90000"/>
                    <a:lumOff val="10000"/>
                  </a:schemeClr>
                </a:solidFill>
              </a:rPr>
              <a:t>Hierarchy of Income Planning™ </a:t>
            </a:r>
          </a:p>
        </p:txBody>
      </p:sp>
      <p:pic>
        <p:nvPicPr>
          <p:cNvPr id="4" name="Picture 3" descr="Graphical user interface, website&#10;&#10;Description automatically generated">
            <a:extLst>
              <a:ext uri="{FF2B5EF4-FFF2-40B4-BE49-F238E27FC236}">
                <a16:creationId xmlns:a16="http://schemas.microsoft.com/office/drawing/2014/main" id="{9097BE02-B9A9-404A-980C-AD79A88F579A}"/>
              </a:ext>
            </a:extLst>
          </p:cNvPr>
          <p:cNvPicPr>
            <a:picLocks noChangeAspect="1"/>
          </p:cNvPicPr>
          <p:nvPr/>
        </p:nvPicPr>
        <p:blipFill>
          <a:blip r:embed="rId4"/>
          <a:stretch>
            <a:fillRect/>
          </a:stretch>
        </p:blipFill>
        <p:spPr>
          <a:xfrm>
            <a:off x="3230383" y="4821382"/>
            <a:ext cx="5908924" cy="1516510"/>
          </a:xfrm>
          <a:prstGeom prst="rect">
            <a:avLst/>
          </a:prstGeom>
        </p:spPr>
      </p:pic>
      <p:pic>
        <p:nvPicPr>
          <p:cNvPr id="10" name="Picture 9" descr="Graphical user interface&#10;&#10;Description automatically generated with medium confidence">
            <a:extLst>
              <a:ext uri="{FF2B5EF4-FFF2-40B4-BE49-F238E27FC236}">
                <a16:creationId xmlns:a16="http://schemas.microsoft.com/office/drawing/2014/main" id="{F6E5F3BA-33FC-4643-84C9-5F087237A351}"/>
              </a:ext>
            </a:extLst>
          </p:cNvPr>
          <p:cNvPicPr>
            <a:picLocks noChangeAspect="1"/>
          </p:cNvPicPr>
          <p:nvPr/>
        </p:nvPicPr>
        <p:blipFill>
          <a:blip r:embed="rId5"/>
          <a:stretch>
            <a:fillRect/>
          </a:stretch>
        </p:blipFill>
        <p:spPr>
          <a:xfrm>
            <a:off x="4241390" y="3229854"/>
            <a:ext cx="3886910" cy="1441367"/>
          </a:xfrm>
          <a:prstGeom prst="rect">
            <a:avLst/>
          </a:prstGeom>
        </p:spPr>
      </p:pic>
      <p:pic>
        <p:nvPicPr>
          <p:cNvPr id="12" name="Picture 11" descr="Shape&#10;&#10;Description automatically generated">
            <a:extLst>
              <a:ext uri="{FF2B5EF4-FFF2-40B4-BE49-F238E27FC236}">
                <a16:creationId xmlns:a16="http://schemas.microsoft.com/office/drawing/2014/main" id="{263DAE39-15B3-F540-A69E-453A2C70A3C8}"/>
              </a:ext>
            </a:extLst>
          </p:cNvPr>
          <p:cNvPicPr>
            <a:picLocks noChangeAspect="1"/>
          </p:cNvPicPr>
          <p:nvPr/>
        </p:nvPicPr>
        <p:blipFill>
          <a:blip r:embed="rId6"/>
          <a:stretch>
            <a:fillRect/>
          </a:stretch>
        </p:blipFill>
        <p:spPr>
          <a:xfrm>
            <a:off x="5204578" y="1470421"/>
            <a:ext cx="1960534" cy="1618978"/>
          </a:xfrm>
          <a:prstGeom prst="rect">
            <a:avLst/>
          </a:prstGeom>
        </p:spPr>
      </p:pic>
    </p:spTree>
    <p:extLst>
      <p:ext uri="{BB962C8B-B14F-4D97-AF65-F5344CB8AC3E}">
        <p14:creationId xmlns:p14="http://schemas.microsoft.com/office/powerpoint/2010/main" val="285866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E070000-2722-254F-8354-D0280E2FF29C}"/>
              </a:ext>
            </a:extLst>
          </p:cNvPr>
          <p:cNvPicPr>
            <a:picLocks noChangeAspect="1"/>
          </p:cNvPicPr>
          <p:nvPr/>
        </p:nvPicPr>
        <p:blipFill>
          <a:blip r:embed="rId3"/>
          <a:srcRect/>
          <a:stretch/>
        </p:blipFill>
        <p:spPr>
          <a:xfrm>
            <a:off x="591850" y="1501620"/>
            <a:ext cx="6411048" cy="4819984"/>
          </a:xfrm>
          <a:prstGeom prst="rect">
            <a:avLst/>
          </a:prstGeom>
        </p:spPr>
      </p:pic>
      <p:sp>
        <p:nvSpPr>
          <p:cNvPr id="5" name="TextBox 4">
            <a:extLst>
              <a:ext uri="{FF2B5EF4-FFF2-40B4-BE49-F238E27FC236}">
                <a16:creationId xmlns:a16="http://schemas.microsoft.com/office/drawing/2014/main" id="{11A66862-B88F-7146-8409-0485C4F5F1D7}"/>
              </a:ext>
            </a:extLst>
          </p:cNvPr>
          <p:cNvSpPr txBox="1"/>
          <p:nvPr/>
        </p:nvSpPr>
        <p:spPr>
          <a:xfrm>
            <a:off x="447472" y="608584"/>
            <a:ext cx="11303541" cy="425758"/>
          </a:xfrm>
          <a:prstGeom prst="rect">
            <a:avLst/>
          </a:prstGeom>
          <a:noFill/>
        </p:spPr>
        <p:txBody>
          <a:bodyPr wrap="square" rtlCol="0">
            <a:spAutoFit/>
          </a:bodyPr>
          <a:lstStyle/>
          <a:p>
            <a:pPr algn="ctr" fontAlgn="base">
              <a:lnSpc>
                <a:spcPts val="2600"/>
              </a:lnSpc>
            </a:pPr>
            <a:r>
              <a:rPr lang="en-US" sz="2400" b="1" dirty="0">
                <a:solidFill>
                  <a:schemeClr val="tx1">
                    <a:lumMod val="90000"/>
                    <a:lumOff val="10000"/>
                  </a:schemeClr>
                </a:solidFill>
              </a:rPr>
              <a:t>Hierarchy of Income Planning™ </a:t>
            </a:r>
          </a:p>
        </p:txBody>
      </p:sp>
      <p:pic>
        <p:nvPicPr>
          <p:cNvPr id="13" name="Picture 12">
            <a:extLst>
              <a:ext uri="{FF2B5EF4-FFF2-40B4-BE49-F238E27FC236}">
                <a16:creationId xmlns:a16="http://schemas.microsoft.com/office/drawing/2014/main" id="{0B8DFFD7-7C32-DE4B-A475-23FC032BBF2F}"/>
              </a:ext>
            </a:extLst>
          </p:cNvPr>
          <p:cNvPicPr>
            <a:picLocks noChangeAspect="1"/>
          </p:cNvPicPr>
          <p:nvPr/>
        </p:nvPicPr>
        <p:blipFill rotWithShape="1">
          <a:blip r:embed="rId4"/>
          <a:srcRect t="75611"/>
          <a:stretch/>
        </p:blipFill>
        <p:spPr>
          <a:xfrm>
            <a:off x="4867152" y="4978400"/>
            <a:ext cx="6655981" cy="943278"/>
          </a:xfrm>
          <a:prstGeom prst="rect">
            <a:avLst/>
          </a:prstGeom>
        </p:spPr>
      </p:pic>
      <p:pic>
        <p:nvPicPr>
          <p:cNvPr id="14" name="Picture 13">
            <a:extLst>
              <a:ext uri="{FF2B5EF4-FFF2-40B4-BE49-F238E27FC236}">
                <a16:creationId xmlns:a16="http://schemas.microsoft.com/office/drawing/2014/main" id="{31B8A768-DA98-F041-8864-6E5F1431253C}"/>
              </a:ext>
            </a:extLst>
          </p:cNvPr>
          <p:cNvPicPr>
            <a:picLocks noChangeAspect="1"/>
          </p:cNvPicPr>
          <p:nvPr/>
        </p:nvPicPr>
        <p:blipFill rotWithShape="1">
          <a:blip r:embed="rId5"/>
          <a:srcRect t="35549" b="39238"/>
          <a:stretch/>
        </p:blipFill>
        <p:spPr>
          <a:xfrm>
            <a:off x="4867152" y="3429000"/>
            <a:ext cx="6655981" cy="975140"/>
          </a:xfrm>
          <a:prstGeom prst="rect">
            <a:avLst/>
          </a:prstGeom>
        </p:spPr>
      </p:pic>
      <p:pic>
        <p:nvPicPr>
          <p:cNvPr id="15" name="Picture 14">
            <a:extLst>
              <a:ext uri="{FF2B5EF4-FFF2-40B4-BE49-F238E27FC236}">
                <a16:creationId xmlns:a16="http://schemas.microsoft.com/office/drawing/2014/main" id="{EE94C662-8E9B-1A47-ABD0-4E411591ACD1}"/>
              </a:ext>
            </a:extLst>
          </p:cNvPr>
          <p:cNvPicPr>
            <a:picLocks noChangeAspect="1"/>
          </p:cNvPicPr>
          <p:nvPr/>
        </p:nvPicPr>
        <p:blipFill rotWithShape="1">
          <a:blip r:embed="rId6"/>
          <a:srcRect b="74787"/>
          <a:stretch/>
        </p:blipFill>
        <p:spPr>
          <a:xfrm>
            <a:off x="4867152" y="2054104"/>
            <a:ext cx="6655981" cy="975140"/>
          </a:xfrm>
          <a:prstGeom prst="rect">
            <a:avLst/>
          </a:prstGeom>
        </p:spPr>
      </p:pic>
      <p:grpSp>
        <p:nvGrpSpPr>
          <p:cNvPr id="2" name="Group 1">
            <a:extLst>
              <a:ext uri="{FF2B5EF4-FFF2-40B4-BE49-F238E27FC236}">
                <a16:creationId xmlns:a16="http://schemas.microsoft.com/office/drawing/2014/main" id="{4CB41486-D697-6046-8340-623CEDDF4FF7}"/>
              </a:ext>
            </a:extLst>
          </p:cNvPr>
          <p:cNvGrpSpPr/>
          <p:nvPr/>
        </p:nvGrpSpPr>
        <p:grpSpPr>
          <a:xfrm>
            <a:off x="3230383" y="1470421"/>
            <a:ext cx="5908924" cy="4867471"/>
            <a:chOff x="3230383" y="1470421"/>
            <a:chExt cx="5908924" cy="4867471"/>
          </a:xfrm>
        </p:grpSpPr>
        <p:pic>
          <p:nvPicPr>
            <p:cNvPr id="11" name="Picture 10" descr="Graphical user interface, website&#10;&#10;Description automatically generated">
              <a:extLst>
                <a:ext uri="{FF2B5EF4-FFF2-40B4-BE49-F238E27FC236}">
                  <a16:creationId xmlns:a16="http://schemas.microsoft.com/office/drawing/2014/main" id="{D242C423-E217-B94A-9AA6-A93FCF02FFFC}"/>
                </a:ext>
              </a:extLst>
            </p:cNvPr>
            <p:cNvPicPr>
              <a:picLocks noChangeAspect="1"/>
            </p:cNvPicPr>
            <p:nvPr/>
          </p:nvPicPr>
          <p:blipFill>
            <a:blip r:embed="rId7"/>
            <a:stretch>
              <a:fillRect/>
            </a:stretch>
          </p:blipFill>
          <p:spPr>
            <a:xfrm>
              <a:off x="3230383" y="4821382"/>
              <a:ext cx="5908924" cy="1516510"/>
            </a:xfrm>
            <a:prstGeom prst="rect">
              <a:avLst/>
            </a:prstGeom>
          </p:spPr>
        </p:pic>
        <p:pic>
          <p:nvPicPr>
            <p:cNvPr id="12" name="Picture 11" descr="Graphical user interface&#10;&#10;Description automatically generated with medium confidence">
              <a:extLst>
                <a:ext uri="{FF2B5EF4-FFF2-40B4-BE49-F238E27FC236}">
                  <a16:creationId xmlns:a16="http://schemas.microsoft.com/office/drawing/2014/main" id="{CC0A8C6F-8C24-104A-969A-AFE1FE9E065F}"/>
                </a:ext>
              </a:extLst>
            </p:cNvPr>
            <p:cNvPicPr>
              <a:picLocks noChangeAspect="1"/>
            </p:cNvPicPr>
            <p:nvPr/>
          </p:nvPicPr>
          <p:blipFill>
            <a:blip r:embed="rId8"/>
            <a:stretch>
              <a:fillRect/>
            </a:stretch>
          </p:blipFill>
          <p:spPr>
            <a:xfrm>
              <a:off x="4241390" y="3229854"/>
              <a:ext cx="3886910" cy="1441367"/>
            </a:xfrm>
            <a:prstGeom prst="rect">
              <a:avLst/>
            </a:prstGeom>
          </p:spPr>
        </p:pic>
        <p:pic>
          <p:nvPicPr>
            <p:cNvPr id="17" name="Picture 16" descr="Shape&#10;&#10;Description automatically generated">
              <a:extLst>
                <a:ext uri="{FF2B5EF4-FFF2-40B4-BE49-F238E27FC236}">
                  <a16:creationId xmlns:a16="http://schemas.microsoft.com/office/drawing/2014/main" id="{C57DF1D9-7357-3746-A054-A6A42E47EF17}"/>
                </a:ext>
              </a:extLst>
            </p:cNvPr>
            <p:cNvPicPr>
              <a:picLocks noChangeAspect="1"/>
            </p:cNvPicPr>
            <p:nvPr/>
          </p:nvPicPr>
          <p:blipFill>
            <a:blip r:embed="rId9"/>
            <a:stretch>
              <a:fillRect/>
            </a:stretch>
          </p:blipFill>
          <p:spPr>
            <a:xfrm>
              <a:off x="5204578" y="1470421"/>
              <a:ext cx="1960534" cy="1618978"/>
            </a:xfrm>
            <a:prstGeom prst="rect">
              <a:avLst/>
            </a:prstGeom>
          </p:spPr>
        </p:pic>
      </p:grpSp>
    </p:spTree>
    <p:extLst>
      <p:ext uri="{BB962C8B-B14F-4D97-AF65-F5344CB8AC3E}">
        <p14:creationId xmlns:p14="http://schemas.microsoft.com/office/powerpoint/2010/main" val="207272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66667E-6 -2.96296E-6 L -0.16706 0.0007 " pathEditMode="relative" rAng="0" ptsTypes="AA">
                                      <p:cBhvr>
                                        <p:cTn id="6" dur="2000" fill="hold"/>
                                        <p:tgtEl>
                                          <p:spTgt spid="2"/>
                                        </p:tgtEl>
                                        <p:attrNameLst>
                                          <p:attrName>ppt_x</p:attrName>
                                          <p:attrName>ppt_y</p:attrName>
                                        </p:attrNameLst>
                                      </p:cBhvr>
                                      <p:rCtr x="-8359" y="23"/>
                                    </p:animMotion>
                                  </p:childTnLst>
                                </p:cTn>
                              </p:par>
                              <p:par>
                                <p:cTn id="7" presetID="10" presetClass="entr" presetSubtype="0" fill="hold" nodeType="withEffect">
                                  <p:stCondLst>
                                    <p:cond delay="150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1D1D1D"/>
      </a:dk1>
      <a:lt1>
        <a:srgbClr val="FFFFFF"/>
      </a:lt1>
      <a:dk2>
        <a:srgbClr val="22305C"/>
      </a:dk2>
      <a:lt2>
        <a:srgbClr val="E7E6E6"/>
      </a:lt2>
      <a:accent1>
        <a:srgbClr val="1C8CCD"/>
      </a:accent1>
      <a:accent2>
        <a:srgbClr val="1B56A3"/>
      </a:accent2>
      <a:accent3>
        <a:srgbClr val="49BBEB"/>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E30FBCB2C58648B6B7985B456138C5" ma:contentTypeVersion="2" ma:contentTypeDescription="Create a new document." ma:contentTypeScope="" ma:versionID="dd02004e9963440eba62e1bf5e080244">
  <xsd:schema xmlns:xsd="http://www.w3.org/2001/XMLSchema" xmlns:xs="http://www.w3.org/2001/XMLSchema" xmlns:p="http://schemas.microsoft.com/office/2006/metadata/properties" xmlns:ns2="91eb8925-aea4-477d-bcea-eb50e448361a" targetNamespace="http://schemas.microsoft.com/office/2006/metadata/properties" ma:root="true" ma:fieldsID="15456ec2ca7ef566f3c6ae098f054089" ns2:_="">
    <xsd:import namespace="91eb8925-aea4-477d-bcea-eb50e448361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eb8925-aea4-477d-bcea-eb50e44836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3E8800-9220-49BA-9C4B-87A2A31A2E0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4AF3E60-7BA9-4C89-85B4-0A6CA6467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eb8925-aea4-477d-bcea-eb50e44836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8D015E-AEDD-4874-91EA-1F150E6BFB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37289</TotalTime>
  <Words>2736</Words>
  <Application>Microsoft Office PowerPoint</Application>
  <PresentationFormat>Widescreen</PresentationFormat>
  <Paragraphs>189</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Bring your retirement reality to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Here</dc:title>
  <dc:creator>Michelle Janssen</dc:creator>
  <cp:lastModifiedBy>Mike Brown</cp:lastModifiedBy>
  <cp:revision>185</cp:revision>
  <dcterms:created xsi:type="dcterms:W3CDTF">2020-04-29T17:11:33Z</dcterms:created>
  <dcterms:modified xsi:type="dcterms:W3CDTF">2021-03-23T14:41:47Z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0x01010043E30FBCB2C58648B6B7985B456138C5</vt:lpwstr>
  </property>
</Properties>
</file>